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507F43-5FAF-43C3-84D7-042231B57210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0460A9C-1FF8-4C47-8D86-21E151D035CF}">
      <dgm:prSet phldrT="[Текст]" custT="1"/>
      <dgm:spPr>
        <a:ln>
          <a:solidFill>
            <a:schemeClr val="accent2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Comic Sans MS" pitchFamily="66" charset="0"/>
            </a:rPr>
            <a:t>265649</a:t>
          </a:r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 </a:t>
          </a:r>
        </a:p>
        <a:p>
          <a:pPr algn="ctr"/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детей и подростков в детском движении</a:t>
          </a:r>
          <a:endParaRPr lang="ru-RU" sz="1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C653540B-F12A-486C-916B-819627922943}" type="parTrans" cxnId="{DC7F868F-A732-47EA-9699-D0804B7A6574}">
      <dgm:prSet/>
      <dgm:spPr/>
      <dgm:t>
        <a:bodyPr/>
        <a:lstStyle/>
        <a:p>
          <a:endParaRPr lang="ru-RU"/>
        </a:p>
      </dgm:t>
    </dgm:pt>
    <dgm:pt modelId="{51C41DC4-610E-434A-9641-BDB3E5B7F495}" type="sibTrans" cxnId="{DC7F868F-A732-47EA-9699-D0804B7A6574}">
      <dgm:prSet/>
      <dgm:spPr/>
      <dgm:t>
        <a:bodyPr/>
        <a:lstStyle/>
        <a:p>
          <a:endParaRPr lang="ru-RU"/>
        </a:p>
      </dgm:t>
    </dgm:pt>
    <dgm:pt modelId="{4E12F2A0-E285-4E65-B147-3B019790F89A}">
      <dgm:prSet phldrT="[Текст]" custT="1"/>
      <dgm:spPr>
        <a:ln>
          <a:solidFill>
            <a:schemeClr val="accent2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Comic Sans MS" pitchFamily="66" charset="0"/>
            </a:rPr>
            <a:t>689</a:t>
          </a:r>
        </a:p>
        <a:p>
          <a:pPr algn="ctr"/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 педагогов-</a:t>
          </a:r>
          <a:r>
            <a:rPr lang="ru-RU" sz="1200" b="1" dirty="0" smtClean="0">
              <a:solidFill>
                <a:schemeClr val="tx1"/>
              </a:solidFill>
              <a:latin typeface="Comic Sans MS" pitchFamily="66" charset="0"/>
            </a:rPr>
            <a:t>организаторов </a:t>
          </a:r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 </a:t>
          </a:r>
          <a:endParaRPr lang="ru-RU" sz="1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1E98ADA-3C8A-428B-84B3-185E85C99B4D}" type="parTrans" cxnId="{08E49163-3180-459B-98E6-7F12738CC91C}">
      <dgm:prSet/>
      <dgm:spPr/>
      <dgm:t>
        <a:bodyPr/>
        <a:lstStyle/>
        <a:p>
          <a:endParaRPr lang="ru-RU"/>
        </a:p>
      </dgm:t>
    </dgm:pt>
    <dgm:pt modelId="{F7DA8F6C-C7A9-4DCA-A342-D84A88F0BD3A}" type="sibTrans" cxnId="{08E49163-3180-459B-98E6-7F12738CC91C}">
      <dgm:prSet/>
      <dgm:spPr/>
      <dgm:t>
        <a:bodyPr/>
        <a:lstStyle/>
        <a:p>
          <a:endParaRPr lang="ru-RU"/>
        </a:p>
      </dgm:t>
    </dgm:pt>
    <dgm:pt modelId="{6A6BE381-6B06-4F25-B69D-C2E913400B4A}">
      <dgm:prSet custT="1"/>
      <dgm:spPr>
        <a:ln>
          <a:solidFill>
            <a:schemeClr val="accent2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Comic Sans MS" pitchFamily="66" charset="0"/>
            </a:rPr>
            <a:t>1329 </a:t>
          </a:r>
        </a:p>
        <a:p>
          <a:pPr algn="ctr"/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детских </a:t>
          </a:r>
          <a:r>
            <a:rPr lang="ru-RU" sz="1100" b="1" dirty="0" smtClean="0">
              <a:solidFill>
                <a:schemeClr val="tx1"/>
              </a:solidFill>
              <a:latin typeface="Comic Sans MS" pitchFamily="66" charset="0"/>
            </a:rPr>
            <a:t>общественных </a:t>
          </a:r>
          <a:r>
            <a:rPr lang="ru-RU" sz="1200" b="1" dirty="0" smtClean="0">
              <a:solidFill>
                <a:schemeClr val="tx1"/>
              </a:solidFill>
              <a:latin typeface="Comic Sans MS" pitchFamily="66" charset="0"/>
            </a:rPr>
            <a:t>организаций и ученических</a:t>
          </a:r>
        </a:p>
        <a:p>
          <a:pPr algn="ctr"/>
          <a:r>
            <a:rPr lang="ru-RU" sz="1200" b="1" dirty="0" smtClean="0">
              <a:solidFill>
                <a:schemeClr val="tx1"/>
              </a:solidFill>
              <a:latin typeface="Comic Sans MS" pitchFamily="66" charset="0"/>
            </a:rPr>
            <a:t>самоуправлений</a:t>
          </a:r>
          <a:endParaRPr lang="ru-RU" sz="12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59621E7-F876-4B4F-997F-2D659C3556A4}" type="parTrans" cxnId="{FE4ACEE4-A7B4-4AFD-9D69-2F8D0D3419A0}">
      <dgm:prSet/>
      <dgm:spPr/>
      <dgm:t>
        <a:bodyPr/>
        <a:lstStyle/>
        <a:p>
          <a:endParaRPr lang="ru-RU"/>
        </a:p>
      </dgm:t>
    </dgm:pt>
    <dgm:pt modelId="{94D8020D-2E49-4452-8C15-C8361FBC680D}" type="sibTrans" cxnId="{FE4ACEE4-A7B4-4AFD-9D69-2F8D0D3419A0}">
      <dgm:prSet/>
      <dgm:spPr/>
      <dgm:t>
        <a:bodyPr/>
        <a:lstStyle/>
        <a:p>
          <a:endParaRPr lang="ru-RU"/>
        </a:p>
      </dgm:t>
    </dgm:pt>
    <dgm:pt modelId="{3059FEBC-0A66-4479-91CA-E63F94AD4AB3}">
      <dgm:prSet custT="1"/>
      <dgm:spPr>
        <a:ln>
          <a:solidFill>
            <a:schemeClr val="accent2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Comic Sans MS" pitchFamily="66" charset="0"/>
            </a:rPr>
            <a:t>55</a:t>
          </a:r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 </a:t>
          </a:r>
        </a:p>
        <a:p>
          <a:pPr algn="ctr"/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кураторов по детскому движению</a:t>
          </a:r>
          <a:endParaRPr lang="ru-RU" sz="1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F6B1CDBC-241C-4E45-BA2E-66E6E5DD02E0}" type="parTrans" cxnId="{74C6944F-1626-4168-A7D6-BE2364656992}">
      <dgm:prSet/>
      <dgm:spPr/>
      <dgm:t>
        <a:bodyPr/>
        <a:lstStyle/>
        <a:p>
          <a:endParaRPr lang="ru-RU"/>
        </a:p>
      </dgm:t>
    </dgm:pt>
    <dgm:pt modelId="{43FEFDE1-8082-4B53-A8A5-58C5FDDA4475}" type="sibTrans" cxnId="{74C6944F-1626-4168-A7D6-BE2364656992}">
      <dgm:prSet/>
      <dgm:spPr/>
      <dgm:t>
        <a:bodyPr/>
        <a:lstStyle/>
        <a:p>
          <a:endParaRPr lang="ru-RU"/>
        </a:p>
      </dgm:t>
    </dgm:pt>
    <dgm:pt modelId="{B1D3C6B4-421A-4251-8324-B2F9D8D4DA54}">
      <dgm:prSet custT="1"/>
      <dgm:spPr>
        <a:ln>
          <a:solidFill>
            <a:schemeClr val="accent2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Comic Sans MS" pitchFamily="66" charset="0"/>
            </a:rPr>
            <a:t>8</a:t>
          </a:r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 </a:t>
          </a:r>
          <a:r>
            <a:rPr lang="ru-RU" sz="1200" b="1" dirty="0" smtClean="0">
              <a:solidFill>
                <a:schemeClr val="tx1"/>
              </a:solidFill>
              <a:latin typeface="Comic Sans MS" pitchFamily="66" charset="0"/>
            </a:rPr>
            <a:t>профильных</a:t>
          </a:r>
          <a:r>
            <a:rPr lang="ru-RU" sz="1400" b="1" dirty="0" smtClean="0">
              <a:solidFill>
                <a:schemeClr val="tx1"/>
              </a:solidFill>
              <a:latin typeface="Comic Sans MS" pitchFamily="66" charset="0"/>
            </a:rPr>
            <a:t> смен – более 1500 участников</a:t>
          </a:r>
          <a:endParaRPr lang="ru-RU" sz="1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67E68B9C-ADF1-4DE4-98E2-59D97B3A5659}" type="parTrans" cxnId="{06A090DA-C2CC-4078-AA63-EB5023F9DB07}">
      <dgm:prSet/>
      <dgm:spPr/>
      <dgm:t>
        <a:bodyPr/>
        <a:lstStyle/>
        <a:p>
          <a:endParaRPr lang="ru-RU"/>
        </a:p>
      </dgm:t>
    </dgm:pt>
    <dgm:pt modelId="{E9D8C462-F6E4-427E-84DA-87768189C839}" type="sibTrans" cxnId="{06A090DA-C2CC-4078-AA63-EB5023F9DB07}">
      <dgm:prSet/>
      <dgm:spPr/>
      <dgm:t>
        <a:bodyPr/>
        <a:lstStyle/>
        <a:p>
          <a:endParaRPr lang="ru-RU"/>
        </a:p>
      </dgm:t>
    </dgm:pt>
    <dgm:pt modelId="{4F2D3519-397F-413A-ADDB-6CD9216D9CAE}" type="pres">
      <dgm:prSet presAssocID="{FF507F43-5FAF-43C3-84D7-042231B5721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BDA5A4-0C2C-4864-B98B-F4E913E987EA}" type="pres">
      <dgm:prSet presAssocID="{FF507F43-5FAF-43C3-84D7-042231B57210}" presName="arrow" presStyleLbl="bgShp" presStyleIdx="0" presStyleCnt="1" custScaleX="117647"/>
      <dgm:spPr>
        <a:solidFill>
          <a:srgbClr val="FF4F4F"/>
        </a:solidFill>
      </dgm:spPr>
    </dgm:pt>
    <dgm:pt modelId="{0F76C9A8-5FEF-4C3D-9095-916BB5DCA56C}" type="pres">
      <dgm:prSet presAssocID="{FF507F43-5FAF-43C3-84D7-042231B57210}" presName="linearProcess" presStyleCnt="0"/>
      <dgm:spPr/>
    </dgm:pt>
    <dgm:pt modelId="{31263A1B-50D0-48F0-9FD1-9799F4FFBB11}" type="pres">
      <dgm:prSet presAssocID="{6A6BE381-6B06-4F25-B69D-C2E913400B4A}" presName="textNode" presStyleLbl="node1" presStyleIdx="0" presStyleCnt="5" custScaleX="114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49B6E-BF16-4701-A4D7-860C4573A665}" type="pres">
      <dgm:prSet presAssocID="{94D8020D-2E49-4452-8C15-C8361FBC680D}" presName="sibTrans" presStyleCnt="0"/>
      <dgm:spPr/>
    </dgm:pt>
    <dgm:pt modelId="{5FDE7AA8-64CA-42A0-A2FA-E71DE9F4AADD}" type="pres">
      <dgm:prSet presAssocID="{20460A9C-1FF8-4C47-8D86-21E151D035CF}" presName="textNode" presStyleLbl="node1" presStyleIdx="1" presStyleCnt="5" custScaleX="123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095A0-8222-440A-997D-C4D30F2815D1}" type="pres">
      <dgm:prSet presAssocID="{51C41DC4-610E-434A-9641-BDB3E5B7F495}" presName="sibTrans" presStyleCnt="0"/>
      <dgm:spPr/>
    </dgm:pt>
    <dgm:pt modelId="{456F5B25-70EA-421D-8213-AD50E22A2358}" type="pres">
      <dgm:prSet presAssocID="{4E12F2A0-E285-4E65-B147-3B019790F89A}" presName="textNode" presStyleLbl="node1" presStyleIdx="2" presStyleCnt="5" custScaleX="119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28B4B-0684-437C-A650-55DA39AF900A}" type="pres">
      <dgm:prSet presAssocID="{F7DA8F6C-C7A9-4DCA-A342-D84A88F0BD3A}" presName="sibTrans" presStyleCnt="0"/>
      <dgm:spPr/>
    </dgm:pt>
    <dgm:pt modelId="{E25E33CF-99E7-4A5D-8D28-40C055407B72}" type="pres">
      <dgm:prSet presAssocID="{3059FEBC-0A66-4479-91CA-E63F94AD4AB3}" presName="textNode" presStyleLbl="node1" presStyleIdx="3" presStyleCnt="5" custScaleX="118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8A8534-772A-4C06-88DE-426785EF7229}" type="pres">
      <dgm:prSet presAssocID="{43FEFDE1-8082-4B53-A8A5-58C5FDDA4475}" presName="sibTrans" presStyleCnt="0"/>
      <dgm:spPr/>
    </dgm:pt>
    <dgm:pt modelId="{1C3B7463-06DB-4931-B335-F7B956EFA94F}" type="pres">
      <dgm:prSet presAssocID="{B1D3C6B4-421A-4251-8324-B2F9D8D4DA54}" presName="textNode" presStyleLbl="node1" presStyleIdx="4" presStyleCnt="5" custScaleX="124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01BA2E-4345-4F33-A396-AE4BD58F9DFB}" type="presOf" srcId="{FF507F43-5FAF-43C3-84D7-042231B57210}" destId="{4F2D3519-397F-413A-ADDB-6CD9216D9CAE}" srcOrd="0" destOrd="0" presId="urn:microsoft.com/office/officeart/2005/8/layout/hProcess9"/>
    <dgm:cxn modelId="{06A090DA-C2CC-4078-AA63-EB5023F9DB07}" srcId="{FF507F43-5FAF-43C3-84D7-042231B57210}" destId="{B1D3C6B4-421A-4251-8324-B2F9D8D4DA54}" srcOrd="4" destOrd="0" parTransId="{67E68B9C-ADF1-4DE4-98E2-59D97B3A5659}" sibTransId="{E9D8C462-F6E4-427E-84DA-87768189C839}"/>
    <dgm:cxn modelId="{9747BE70-8600-4305-A569-63F683F928D3}" type="presOf" srcId="{4E12F2A0-E285-4E65-B147-3B019790F89A}" destId="{456F5B25-70EA-421D-8213-AD50E22A2358}" srcOrd="0" destOrd="0" presId="urn:microsoft.com/office/officeart/2005/8/layout/hProcess9"/>
    <dgm:cxn modelId="{08E49163-3180-459B-98E6-7F12738CC91C}" srcId="{FF507F43-5FAF-43C3-84D7-042231B57210}" destId="{4E12F2A0-E285-4E65-B147-3B019790F89A}" srcOrd="2" destOrd="0" parTransId="{11E98ADA-3C8A-428B-84B3-185E85C99B4D}" sibTransId="{F7DA8F6C-C7A9-4DCA-A342-D84A88F0BD3A}"/>
    <dgm:cxn modelId="{FE4ACEE4-A7B4-4AFD-9D69-2F8D0D3419A0}" srcId="{FF507F43-5FAF-43C3-84D7-042231B57210}" destId="{6A6BE381-6B06-4F25-B69D-C2E913400B4A}" srcOrd="0" destOrd="0" parTransId="{059621E7-F876-4B4F-997F-2D659C3556A4}" sibTransId="{94D8020D-2E49-4452-8C15-C8361FBC680D}"/>
    <dgm:cxn modelId="{30C11ACB-7F7B-4C4A-9230-7976117542EE}" type="presOf" srcId="{B1D3C6B4-421A-4251-8324-B2F9D8D4DA54}" destId="{1C3B7463-06DB-4931-B335-F7B956EFA94F}" srcOrd="0" destOrd="0" presId="urn:microsoft.com/office/officeart/2005/8/layout/hProcess9"/>
    <dgm:cxn modelId="{A9F3E488-8A41-43E0-8029-9E9C26C11215}" type="presOf" srcId="{3059FEBC-0A66-4479-91CA-E63F94AD4AB3}" destId="{E25E33CF-99E7-4A5D-8D28-40C055407B72}" srcOrd="0" destOrd="0" presId="urn:microsoft.com/office/officeart/2005/8/layout/hProcess9"/>
    <dgm:cxn modelId="{E74CF80A-C6AB-45E0-9715-0890385C6519}" type="presOf" srcId="{6A6BE381-6B06-4F25-B69D-C2E913400B4A}" destId="{31263A1B-50D0-48F0-9FD1-9799F4FFBB11}" srcOrd="0" destOrd="0" presId="urn:microsoft.com/office/officeart/2005/8/layout/hProcess9"/>
    <dgm:cxn modelId="{74C6944F-1626-4168-A7D6-BE2364656992}" srcId="{FF507F43-5FAF-43C3-84D7-042231B57210}" destId="{3059FEBC-0A66-4479-91CA-E63F94AD4AB3}" srcOrd="3" destOrd="0" parTransId="{F6B1CDBC-241C-4E45-BA2E-66E6E5DD02E0}" sibTransId="{43FEFDE1-8082-4B53-A8A5-58C5FDDA4475}"/>
    <dgm:cxn modelId="{8D2E81FD-72B4-4482-908C-AAAC070F5702}" type="presOf" srcId="{20460A9C-1FF8-4C47-8D86-21E151D035CF}" destId="{5FDE7AA8-64CA-42A0-A2FA-E71DE9F4AADD}" srcOrd="0" destOrd="0" presId="urn:microsoft.com/office/officeart/2005/8/layout/hProcess9"/>
    <dgm:cxn modelId="{DC7F868F-A732-47EA-9699-D0804B7A6574}" srcId="{FF507F43-5FAF-43C3-84D7-042231B57210}" destId="{20460A9C-1FF8-4C47-8D86-21E151D035CF}" srcOrd="1" destOrd="0" parTransId="{C653540B-F12A-486C-916B-819627922943}" sibTransId="{51C41DC4-610E-434A-9641-BDB3E5B7F495}"/>
    <dgm:cxn modelId="{CFDDD4C1-C72A-4268-BB31-910A4F88F755}" type="presParOf" srcId="{4F2D3519-397F-413A-ADDB-6CD9216D9CAE}" destId="{E5BDA5A4-0C2C-4864-B98B-F4E913E987EA}" srcOrd="0" destOrd="0" presId="urn:microsoft.com/office/officeart/2005/8/layout/hProcess9"/>
    <dgm:cxn modelId="{118B2FE4-4EEB-4CEE-BCF5-84B7C8AE8372}" type="presParOf" srcId="{4F2D3519-397F-413A-ADDB-6CD9216D9CAE}" destId="{0F76C9A8-5FEF-4C3D-9095-916BB5DCA56C}" srcOrd="1" destOrd="0" presId="urn:microsoft.com/office/officeart/2005/8/layout/hProcess9"/>
    <dgm:cxn modelId="{0D7E3CAA-F68D-4D22-87FA-28319F16DF58}" type="presParOf" srcId="{0F76C9A8-5FEF-4C3D-9095-916BB5DCA56C}" destId="{31263A1B-50D0-48F0-9FD1-9799F4FFBB11}" srcOrd="0" destOrd="0" presId="urn:microsoft.com/office/officeart/2005/8/layout/hProcess9"/>
    <dgm:cxn modelId="{3C0D9B9C-9B14-49B6-9BDE-719B447C5BAC}" type="presParOf" srcId="{0F76C9A8-5FEF-4C3D-9095-916BB5DCA56C}" destId="{A1149B6E-BF16-4701-A4D7-860C4573A665}" srcOrd="1" destOrd="0" presId="urn:microsoft.com/office/officeart/2005/8/layout/hProcess9"/>
    <dgm:cxn modelId="{10DEAB34-4ED3-47A0-B59D-ABBC6DB83223}" type="presParOf" srcId="{0F76C9A8-5FEF-4C3D-9095-916BB5DCA56C}" destId="{5FDE7AA8-64CA-42A0-A2FA-E71DE9F4AADD}" srcOrd="2" destOrd="0" presId="urn:microsoft.com/office/officeart/2005/8/layout/hProcess9"/>
    <dgm:cxn modelId="{BCB4372F-10B3-49A7-936D-439B358993BB}" type="presParOf" srcId="{0F76C9A8-5FEF-4C3D-9095-916BB5DCA56C}" destId="{0B5095A0-8222-440A-997D-C4D30F2815D1}" srcOrd="3" destOrd="0" presId="urn:microsoft.com/office/officeart/2005/8/layout/hProcess9"/>
    <dgm:cxn modelId="{BEED2A16-BE1D-454A-9017-A135895FF2D9}" type="presParOf" srcId="{0F76C9A8-5FEF-4C3D-9095-916BB5DCA56C}" destId="{456F5B25-70EA-421D-8213-AD50E22A2358}" srcOrd="4" destOrd="0" presId="urn:microsoft.com/office/officeart/2005/8/layout/hProcess9"/>
    <dgm:cxn modelId="{C32EBA44-2BAC-4BF0-BBE5-700817CB1947}" type="presParOf" srcId="{0F76C9A8-5FEF-4C3D-9095-916BB5DCA56C}" destId="{19328B4B-0684-437C-A650-55DA39AF900A}" srcOrd="5" destOrd="0" presId="urn:microsoft.com/office/officeart/2005/8/layout/hProcess9"/>
    <dgm:cxn modelId="{12E43E9C-E207-47D9-84BF-68466D3E7312}" type="presParOf" srcId="{0F76C9A8-5FEF-4C3D-9095-916BB5DCA56C}" destId="{E25E33CF-99E7-4A5D-8D28-40C055407B72}" srcOrd="6" destOrd="0" presId="urn:microsoft.com/office/officeart/2005/8/layout/hProcess9"/>
    <dgm:cxn modelId="{7067DA68-FE41-49D5-92D4-7DB08A5F37FC}" type="presParOf" srcId="{0F76C9A8-5FEF-4C3D-9095-916BB5DCA56C}" destId="{698A8534-772A-4C06-88DE-426785EF7229}" srcOrd="7" destOrd="0" presId="urn:microsoft.com/office/officeart/2005/8/layout/hProcess9"/>
    <dgm:cxn modelId="{E5F93EBD-327B-4831-8A70-DCC2E7921725}" type="presParOf" srcId="{0F76C9A8-5FEF-4C3D-9095-916BB5DCA56C}" destId="{1C3B7463-06DB-4931-B335-F7B956EFA94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665C68-18FD-43DD-9E36-33034AC9C252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FB5A7E-9FC3-4D50-8A71-B5DB1CE08D1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000" b="0" dirty="0" smtClean="0"/>
            <a:t>Координация и  методическое сопровождение деятельности ДОО и ШУС в районах (через закрепленных кураторов по детскому движению)</a:t>
          </a:r>
          <a:endParaRPr lang="ru-RU" sz="1000" b="0" dirty="0"/>
        </a:p>
      </dgm:t>
    </dgm:pt>
    <dgm:pt modelId="{79C6AD90-15DC-4167-9D23-CEBA52A40C66}" type="parTrans" cxnId="{41AB75C8-02D9-4F63-96C4-7F067CF831FE}">
      <dgm:prSet/>
      <dgm:spPr/>
      <dgm:t>
        <a:bodyPr/>
        <a:lstStyle/>
        <a:p>
          <a:endParaRPr lang="ru-RU"/>
        </a:p>
      </dgm:t>
    </dgm:pt>
    <dgm:pt modelId="{EB6E6E64-7997-4692-816A-94F9F8FB0181}" type="sibTrans" cxnId="{41AB75C8-02D9-4F63-96C4-7F067CF831FE}">
      <dgm:prSet/>
      <dgm:spPr/>
      <dgm:t>
        <a:bodyPr/>
        <a:lstStyle/>
        <a:p>
          <a:endParaRPr lang="ru-RU"/>
        </a:p>
      </dgm:t>
    </dgm:pt>
    <dgm:pt modelId="{CB7F12FC-AE7E-4D00-A74A-11DD5F0A6B07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050" dirty="0" smtClean="0"/>
            <a:t>Поддержка информационной системы, участие в создании электронного ресурса</a:t>
          </a:r>
          <a:endParaRPr lang="ru-RU" sz="1050" dirty="0"/>
        </a:p>
      </dgm:t>
    </dgm:pt>
    <dgm:pt modelId="{82090362-2714-45C6-9343-F166D96A6832}" type="parTrans" cxnId="{8DE61D41-2F77-4383-945D-54DA835F0342}">
      <dgm:prSet/>
      <dgm:spPr/>
      <dgm:t>
        <a:bodyPr/>
        <a:lstStyle/>
        <a:p>
          <a:endParaRPr lang="ru-RU"/>
        </a:p>
      </dgm:t>
    </dgm:pt>
    <dgm:pt modelId="{7543313E-C099-462C-8C90-D31BAC4A8F8B}" type="sibTrans" cxnId="{8DE61D41-2F77-4383-945D-54DA835F0342}">
      <dgm:prSet/>
      <dgm:spPr/>
      <dgm:t>
        <a:bodyPr/>
        <a:lstStyle/>
        <a:p>
          <a:endParaRPr lang="ru-RU"/>
        </a:p>
      </dgm:t>
    </dgm:pt>
    <dgm:pt modelId="{5731B927-0C69-4D5F-97DB-27A76114435A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050" dirty="0" smtClean="0"/>
            <a:t>Привлечение взрослых волонтеров, возрождение вожатских практик в образовательных организациях</a:t>
          </a:r>
          <a:endParaRPr lang="ru-RU" sz="1050" dirty="0"/>
        </a:p>
      </dgm:t>
    </dgm:pt>
    <dgm:pt modelId="{DC3C06B0-FBDB-4CC4-AD7D-E77A0E6EFCD6}" type="parTrans" cxnId="{7595F15D-63F8-463F-A2F2-AA1F1987916D}">
      <dgm:prSet/>
      <dgm:spPr/>
      <dgm:t>
        <a:bodyPr/>
        <a:lstStyle/>
        <a:p>
          <a:endParaRPr lang="ru-RU"/>
        </a:p>
      </dgm:t>
    </dgm:pt>
    <dgm:pt modelId="{92E3E9F0-3F1F-498A-B4C7-7FD81454D344}" type="sibTrans" cxnId="{7595F15D-63F8-463F-A2F2-AA1F1987916D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ACE92C7A-D152-4C39-977D-585F90F61651}">
      <dgm:prSet custT="1"/>
      <dgm:spPr>
        <a:solidFill>
          <a:srgbClr val="002060"/>
        </a:solidFill>
      </dgm:spPr>
      <dgm:t>
        <a:bodyPr/>
        <a:lstStyle/>
        <a:p>
          <a:r>
            <a:rPr lang="ru-RU" sz="1200" dirty="0" smtClean="0"/>
            <a:t>Участие в разработке и внедрении программ развития ДОО и ШУСУ</a:t>
          </a:r>
          <a:endParaRPr lang="ru-RU" sz="1200" dirty="0"/>
        </a:p>
      </dgm:t>
    </dgm:pt>
    <dgm:pt modelId="{C1C1E890-266D-4E41-AEE1-821DCE31F9C1}" type="parTrans" cxnId="{3C10D2A7-5008-415A-B14F-AF77239E38D9}">
      <dgm:prSet/>
      <dgm:spPr/>
      <dgm:t>
        <a:bodyPr/>
        <a:lstStyle/>
        <a:p>
          <a:endParaRPr lang="ru-RU"/>
        </a:p>
      </dgm:t>
    </dgm:pt>
    <dgm:pt modelId="{4F208F37-78F9-46D9-8B8D-C0EDF76A248B}" type="sibTrans" cxnId="{3C10D2A7-5008-415A-B14F-AF77239E38D9}">
      <dgm:prSet/>
      <dgm:spPr/>
      <dgm:t>
        <a:bodyPr/>
        <a:lstStyle/>
        <a:p>
          <a:endParaRPr lang="ru-RU"/>
        </a:p>
      </dgm:t>
    </dgm:pt>
    <dgm:pt modelId="{A8A59B81-13AD-493A-A334-01D0BC50E780}">
      <dgm:prSet custT="1"/>
      <dgm:spPr>
        <a:solidFill>
          <a:srgbClr val="002060"/>
        </a:solidFill>
      </dgm:spPr>
      <dgm:t>
        <a:bodyPr/>
        <a:lstStyle/>
        <a:p>
          <a:r>
            <a:rPr lang="ru-RU" sz="1000" dirty="0" smtClean="0"/>
            <a:t>Организация и проведение зональных форумов, учёб актива, зональных этапов республиканских конкурсов</a:t>
          </a:r>
          <a:endParaRPr lang="ru-RU" sz="1000" dirty="0"/>
        </a:p>
      </dgm:t>
    </dgm:pt>
    <dgm:pt modelId="{1EABEB3A-09CB-4D76-AFAC-37DE127A99A2}" type="parTrans" cxnId="{B4AD6791-80FD-431F-9AE6-7FF67EFD8CAA}">
      <dgm:prSet/>
      <dgm:spPr/>
      <dgm:t>
        <a:bodyPr/>
        <a:lstStyle/>
        <a:p>
          <a:endParaRPr lang="ru-RU"/>
        </a:p>
      </dgm:t>
    </dgm:pt>
    <dgm:pt modelId="{188D4BDC-50C0-4B51-BC1C-8BFA69D92EA2}" type="sibTrans" cxnId="{B4AD6791-80FD-431F-9AE6-7FF67EFD8CAA}">
      <dgm:prSet/>
      <dgm:spPr/>
      <dgm:t>
        <a:bodyPr/>
        <a:lstStyle/>
        <a:p>
          <a:endParaRPr lang="ru-RU"/>
        </a:p>
      </dgm:t>
    </dgm:pt>
    <dgm:pt modelId="{70290AC9-416F-4B6A-9CDB-E011BAD21313}">
      <dgm:prSet custT="1"/>
      <dgm:spPr>
        <a:solidFill>
          <a:srgbClr val="002060"/>
        </a:solidFill>
      </dgm:spPr>
      <dgm:t>
        <a:bodyPr/>
        <a:lstStyle/>
        <a:p>
          <a:r>
            <a:rPr lang="ru-RU" sz="1000" dirty="0" smtClean="0"/>
            <a:t>Анализ деятельности ДОО  и ШУС в районах, входящих в зону, в   образовательных организациях и  разработка рекомендаций по итогам деятельности</a:t>
          </a:r>
          <a:endParaRPr lang="ru-RU" sz="1000" dirty="0"/>
        </a:p>
      </dgm:t>
    </dgm:pt>
    <dgm:pt modelId="{81C124C8-2E81-41A2-BC42-0DA3EF94CF53}" type="parTrans" cxnId="{C5CED3B1-A6EC-489D-AB0E-F9E0E81AF74D}">
      <dgm:prSet/>
      <dgm:spPr/>
      <dgm:t>
        <a:bodyPr/>
        <a:lstStyle/>
        <a:p>
          <a:endParaRPr lang="ru-RU"/>
        </a:p>
      </dgm:t>
    </dgm:pt>
    <dgm:pt modelId="{014DD977-C19A-435F-9BE4-F073E4D54B95}" type="sibTrans" cxnId="{C5CED3B1-A6EC-489D-AB0E-F9E0E81AF74D}">
      <dgm:prSet/>
      <dgm:spPr/>
      <dgm:t>
        <a:bodyPr/>
        <a:lstStyle/>
        <a:p>
          <a:endParaRPr lang="ru-RU"/>
        </a:p>
      </dgm:t>
    </dgm:pt>
    <dgm:pt modelId="{F508939A-30BB-424E-A0B2-1B54AC68E1F7}" type="pres">
      <dgm:prSet presAssocID="{6E665C68-18FD-43DD-9E36-33034AC9C25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738DA1-C387-4547-848D-4ECAA58F3875}" type="pres">
      <dgm:prSet presAssocID="{17FB5A7E-9FC3-4D50-8A71-B5DB1CE08D16}" presName="node" presStyleLbl="node1" presStyleIdx="0" presStyleCnt="6" custScaleX="161043" custScaleY="117233" custRadScaleRad="84397" custRadScaleInc="-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13045-027A-4DC7-BE8F-BEA889C1AB93}" type="pres">
      <dgm:prSet presAssocID="{17FB5A7E-9FC3-4D50-8A71-B5DB1CE08D16}" presName="spNode" presStyleCnt="0"/>
      <dgm:spPr/>
    </dgm:pt>
    <dgm:pt modelId="{13F62CB1-9630-4A9E-A910-9BDF890458CC}" type="pres">
      <dgm:prSet presAssocID="{EB6E6E64-7997-4692-816A-94F9F8FB0181}" presName="sibTrans" presStyleLbl="sibTrans1D1" presStyleIdx="0" presStyleCnt="6"/>
      <dgm:spPr/>
      <dgm:t>
        <a:bodyPr/>
        <a:lstStyle/>
        <a:p>
          <a:endParaRPr lang="ru-RU"/>
        </a:p>
      </dgm:t>
    </dgm:pt>
    <dgm:pt modelId="{54B9AAD7-FC42-483C-ADBA-C1233889B451}" type="pres">
      <dgm:prSet presAssocID="{ACE92C7A-D152-4C39-977D-585F90F61651}" presName="node" presStyleLbl="node1" presStyleIdx="1" presStyleCnt="6" custScaleX="162764" custScaleY="120570" custRadScaleRad="116670" custRadScaleInc="91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3DD76-7C48-4AE8-B99A-A9F7EDE3342C}" type="pres">
      <dgm:prSet presAssocID="{ACE92C7A-D152-4C39-977D-585F90F61651}" presName="spNode" presStyleCnt="0"/>
      <dgm:spPr/>
    </dgm:pt>
    <dgm:pt modelId="{32559397-A6F9-4217-821E-E459A5EADEEA}" type="pres">
      <dgm:prSet presAssocID="{4F208F37-78F9-46D9-8B8D-C0EDF76A248B}" presName="sibTrans" presStyleLbl="sibTrans1D1" presStyleIdx="1" presStyleCnt="6"/>
      <dgm:spPr/>
      <dgm:t>
        <a:bodyPr/>
        <a:lstStyle/>
        <a:p>
          <a:endParaRPr lang="ru-RU"/>
        </a:p>
      </dgm:t>
    </dgm:pt>
    <dgm:pt modelId="{E4FFF996-878C-4550-8BC8-356F4054168A}" type="pres">
      <dgm:prSet presAssocID="{A8A59B81-13AD-493A-A334-01D0BC50E780}" presName="node" presStyleLbl="node1" presStyleIdx="2" presStyleCnt="6" custScaleX="163740" custScaleY="107200" custRadScaleRad="117531" custRadScaleInc="-82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60520-89FC-4EA7-B5B3-DE7487074765}" type="pres">
      <dgm:prSet presAssocID="{A8A59B81-13AD-493A-A334-01D0BC50E780}" presName="spNode" presStyleCnt="0"/>
      <dgm:spPr/>
    </dgm:pt>
    <dgm:pt modelId="{9DDBE734-F1FD-48A1-8BE9-D4AD433D8DC0}" type="pres">
      <dgm:prSet presAssocID="{188D4BDC-50C0-4B51-BC1C-8BFA69D92EA2}" presName="sibTrans" presStyleLbl="sibTrans1D1" presStyleIdx="2" presStyleCnt="6"/>
      <dgm:spPr/>
      <dgm:t>
        <a:bodyPr/>
        <a:lstStyle/>
        <a:p>
          <a:endParaRPr lang="ru-RU"/>
        </a:p>
      </dgm:t>
    </dgm:pt>
    <dgm:pt modelId="{ADF433E5-999B-4863-BA5C-A4884C7C90D6}" type="pres">
      <dgm:prSet presAssocID="{CB7F12FC-AE7E-4D00-A74A-11DD5F0A6B07}" presName="node" presStyleLbl="node1" presStyleIdx="3" presStyleCnt="6" custScaleX="175311" custScaleY="113556" custRadScaleRad="77453" custRadScaleInc="6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DB336-928F-4959-B799-478004003584}" type="pres">
      <dgm:prSet presAssocID="{CB7F12FC-AE7E-4D00-A74A-11DD5F0A6B07}" presName="spNode" presStyleCnt="0"/>
      <dgm:spPr/>
    </dgm:pt>
    <dgm:pt modelId="{7685E786-34DB-4449-94E1-51F691DA8535}" type="pres">
      <dgm:prSet presAssocID="{7543313E-C099-462C-8C90-D31BAC4A8F8B}" presName="sibTrans" presStyleLbl="sibTrans1D1" presStyleIdx="3" presStyleCnt="6"/>
      <dgm:spPr/>
      <dgm:t>
        <a:bodyPr/>
        <a:lstStyle/>
        <a:p>
          <a:endParaRPr lang="ru-RU"/>
        </a:p>
      </dgm:t>
    </dgm:pt>
    <dgm:pt modelId="{4E0DE5A7-EA03-4397-ACC7-1F1BF5CBFAF3}" type="pres">
      <dgm:prSet presAssocID="{5731B927-0C69-4D5F-97DB-27A76114435A}" presName="node" presStyleLbl="node1" presStyleIdx="4" presStyleCnt="6" custScaleX="164790" custScaleY="110875" custRadScaleRad="127631" custRadScaleInc="82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8FFE6-7721-4E7E-AB9F-5E3D53EAFF36}" type="pres">
      <dgm:prSet presAssocID="{5731B927-0C69-4D5F-97DB-27A76114435A}" presName="spNode" presStyleCnt="0"/>
      <dgm:spPr/>
    </dgm:pt>
    <dgm:pt modelId="{D0D0181E-D67A-4D30-B8CA-3CE05CB0216F}" type="pres">
      <dgm:prSet presAssocID="{92E3E9F0-3F1F-498A-B4C7-7FD81454D344}" presName="sibTrans" presStyleLbl="sibTrans1D1" presStyleIdx="4" presStyleCnt="6"/>
      <dgm:spPr/>
      <dgm:t>
        <a:bodyPr/>
        <a:lstStyle/>
        <a:p>
          <a:endParaRPr lang="ru-RU"/>
        </a:p>
      </dgm:t>
    </dgm:pt>
    <dgm:pt modelId="{25A57E9F-288D-4E94-A842-E75F658E5EA7}" type="pres">
      <dgm:prSet presAssocID="{70290AC9-416F-4B6A-9CDB-E011BAD21313}" presName="node" presStyleLbl="node1" presStyleIdx="5" presStyleCnt="6" custScaleX="165620" custScaleY="123075" custRadScaleRad="126635" custRadScaleInc="-89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82C4F5-50DD-48FD-8D83-B5E383BAD9F8}" type="pres">
      <dgm:prSet presAssocID="{70290AC9-416F-4B6A-9CDB-E011BAD21313}" presName="spNode" presStyleCnt="0"/>
      <dgm:spPr/>
    </dgm:pt>
    <dgm:pt modelId="{8280ED16-3EBA-4C4F-8594-121E8597BC12}" type="pres">
      <dgm:prSet presAssocID="{014DD977-C19A-435F-9BE4-F073E4D54B95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41AB75C8-02D9-4F63-96C4-7F067CF831FE}" srcId="{6E665C68-18FD-43DD-9E36-33034AC9C252}" destId="{17FB5A7E-9FC3-4D50-8A71-B5DB1CE08D16}" srcOrd="0" destOrd="0" parTransId="{79C6AD90-15DC-4167-9D23-CEBA52A40C66}" sibTransId="{EB6E6E64-7997-4692-816A-94F9F8FB0181}"/>
    <dgm:cxn modelId="{7595F15D-63F8-463F-A2F2-AA1F1987916D}" srcId="{6E665C68-18FD-43DD-9E36-33034AC9C252}" destId="{5731B927-0C69-4D5F-97DB-27A76114435A}" srcOrd="4" destOrd="0" parTransId="{DC3C06B0-FBDB-4CC4-AD7D-E77A0E6EFCD6}" sibTransId="{92E3E9F0-3F1F-498A-B4C7-7FD81454D344}"/>
    <dgm:cxn modelId="{B4AD6791-80FD-431F-9AE6-7FF67EFD8CAA}" srcId="{6E665C68-18FD-43DD-9E36-33034AC9C252}" destId="{A8A59B81-13AD-493A-A334-01D0BC50E780}" srcOrd="2" destOrd="0" parTransId="{1EABEB3A-09CB-4D76-AFAC-37DE127A99A2}" sibTransId="{188D4BDC-50C0-4B51-BC1C-8BFA69D92EA2}"/>
    <dgm:cxn modelId="{8E4D93B9-D2F7-4B70-A879-D10EA20135AF}" type="presOf" srcId="{EB6E6E64-7997-4692-816A-94F9F8FB0181}" destId="{13F62CB1-9630-4A9E-A910-9BDF890458CC}" srcOrd="0" destOrd="0" presId="urn:microsoft.com/office/officeart/2005/8/layout/cycle6"/>
    <dgm:cxn modelId="{3032263B-B7E7-43F2-BEE4-0327CF6D9BA4}" type="presOf" srcId="{7543313E-C099-462C-8C90-D31BAC4A8F8B}" destId="{7685E786-34DB-4449-94E1-51F691DA8535}" srcOrd="0" destOrd="0" presId="urn:microsoft.com/office/officeart/2005/8/layout/cycle6"/>
    <dgm:cxn modelId="{8DE61D41-2F77-4383-945D-54DA835F0342}" srcId="{6E665C68-18FD-43DD-9E36-33034AC9C252}" destId="{CB7F12FC-AE7E-4D00-A74A-11DD5F0A6B07}" srcOrd="3" destOrd="0" parTransId="{82090362-2714-45C6-9343-F166D96A6832}" sibTransId="{7543313E-C099-462C-8C90-D31BAC4A8F8B}"/>
    <dgm:cxn modelId="{28C91E40-6697-4193-B48F-492847C5ACF5}" type="presOf" srcId="{4F208F37-78F9-46D9-8B8D-C0EDF76A248B}" destId="{32559397-A6F9-4217-821E-E459A5EADEEA}" srcOrd="0" destOrd="0" presId="urn:microsoft.com/office/officeart/2005/8/layout/cycle6"/>
    <dgm:cxn modelId="{3C10D2A7-5008-415A-B14F-AF77239E38D9}" srcId="{6E665C68-18FD-43DD-9E36-33034AC9C252}" destId="{ACE92C7A-D152-4C39-977D-585F90F61651}" srcOrd="1" destOrd="0" parTransId="{C1C1E890-266D-4E41-AEE1-821DCE31F9C1}" sibTransId="{4F208F37-78F9-46D9-8B8D-C0EDF76A248B}"/>
    <dgm:cxn modelId="{BD71257C-9107-440B-871F-E1E9FCDCCC52}" type="presOf" srcId="{6E665C68-18FD-43DD-9E36-33034AC9C252}" destId="{F508939A-30BB-424E-A0B2-1B54AC68E1F7}" srcOrd="0" destOrd="0" presId="urn:microsoft.com/office/officeart/2005/8/layout/cycle6"/>
    <dgm:cxn modelId="{AB8BB045-6DA6-4D46-B062-27CB4CD12CFB}" type="presOf" srcId="{ACE92C7A-D152-4C39-977D-585F90F61651}" destId="{54B9AAD7-FC42-483C-ADBA-C1233889B451}" srcOrd="0" destOrd="0" presId="urn:microsoft.com/office/officeart/2005/8/layout/cycle6"/>
    <dgm:cxn modelId="{1252A1FC-D102-4748-85D8-ACC7055507D8}" type="presOf" srcId="{188D4BDC-50C0-4B51-BC1C-8BFA69D92EA2}" destId="{9DDBE734-F1FD-48A1-8BE9-D4AD433D8DC0}" srcOrd="0" destOrd="0" presId="urn:microsoft.com/office/officeart/2005/8/layout/cycle6"/>
    <dgm:cxn modelId="{143E913C-E9BE-49C9-BD94-363025B7B827}" type="presOf" srcId="{A8A59B81-13AD-493A-A334-01D0BC50E780}" destId="{E4FFF996-878C-4550-8BC8-356F4054168A}" srcOrd="0" destOrd="0" presId="urn:microsoft.com/office/officeart/2005/8/layout/cycle6"/>
    <dgm:cxn modelId="{7BF3F716-AF4B-434A-8D2F-3822E99B2E77}" type="presOf" srcId="{014DD977-C19A-435F-9BE4-F073E4D54B95}" destId="{8280ED16-3EBA-4C4F-8594-121E8597BC12}" srcOrd="0" destOrd="0" presId="urn:microsoft.com/office/officeart/2005/8/layout/cycle6"/>
    <dgm:cxn modelId="{A29DCFD3-D77E-4A28-8522-1C9D4996CF9E}" type="presOf" srcId="{CB7F12FC-AE7E-4D00-A74A-11DD5F0A6B07}" destId="{ADF433E5-999B-4863-BA5C-A4884C7C90D6}" srcOrd="0" destOrd="0" presId="urn:microsoft.com/office/officeart/2005/8/layout/cycle6"/>
    <dgm:cxn modelId="{9760B6BF-9DB5-4243-AFD8-7DE209DE8AB2}" type="presOf" srcId="{17FB5A7E-9FC3-4D50-8A71-B5DB1CE08D16}" destId="{D1738DA1-C387-4547-848D-4ECAA58F3875}" srcOrd="0" destOrd="0" presId="urn:microsoft.com/office/officeart/2005/8/layout/cycle6"/>
    <dgm:cxn modelId="{DBBBD2A9-00CE-45E2-8998-055112B0EDC0}" type="presOf" srcId="{70290AC9-416F-4B6A-9CDB-E011BAD21313}" destId="{25A57E9F-288D-4E94-A842-E75F658E5EA7}" srcOrd="0" destOrd="0" presId="urn:microsoft.com/office/officeart/2005/8/layout/cycle6"/>
    <dgm:cxn modelId="{C5CED3B1-A6EC-489D-AB0E-F9E0E81AF74D}" srcId="{6E665C68-18FD-43DD-9E36-33034AC9C252}" destId="{70290AC9-416F-4B6A-9CDB-E011BAD21313}" srcOrd="5" destOrd="0" parTransId="{81C124C8-2E81-41A2-BC42-0DA3EF94CF53}" sibTransId="{014DD977-C19A-435F-9BE4-F073E4D54B95}"/>
    <dgm:cxn modelId="{58AEDD64-2522-4274-823B-28D1719616DD}" type="presOf" srcId="{92E3E9F0-3F1F-498A-B4C7-7FD81454D344}" destId="{D0D0181E-D67A-4D30-B8CA-3CE05CB0216F}" srcOrd="0" destOrd="0" presId="urn:microsoft.com/office/officeart/2005/8/layout/cycle6"/>
    <dgm:cxn modelId="{63E889B3-BEF3-47BC-97B2-8AE62EDB2838}" type="presOf" srcId="{5731B927-0C69-4D5F-97DB-27A76114435A}" destId="{4E0DE5A7-EA03-4397-ACC7-1F1BF5CBFAF3}" srcOrd="0" destOrd="0" presId="urn:microsoft.com/office/officeart/2005/8/layout/cycle6"/>
    <dgm:cxn modelId="{6589E72D-2FB1-4FF1-AD23-EE5590D1ACD7}" type="presParOf" srcId="{F508939A-30BB-424E-A0B2-1B54AC68E1F7}" destId="{D1738DA1-C387-4547-848D-4ECAA58F3875}" srcOrd="0" destOrd="0" presId="urn:microsoft.com/office/officeart/2005/8/layout/cycle6"/>
    <dgm:cxn modelId="{D96D13AD-AA03-402E-9408-0E0668FC52E8}" type="presParOf" srcId="{F508939A-30BB-424E-A0B2-1B54AC68E1F7}" destId="{B2E13045-027A-4DC7-BE8F-BEA889C1AB93}" srcOrd="1" destOrd="0" presId="urn:microsoft.com/office/officeart/2005/8/layout/cycle6"/>
    <dgm:cxn modelId="{7A754539-082E-4DEE-BE81-5C143152C832}" type="presParOf" srcId="{F508939A-30BB-424E-A0B2-1B54AC68E1F7}" destId="{13F62CB1-9630-4A9E-A910-9BDF890458CC}" srcOrd="2" destOrd="0" presId="urn:microsoft.com/office/officeart/2005/8/layout/cycle6"/>
    <dgm:cxn modelId="{F2C67462-64A6-4D70-BE83-74E3D2744F51}" type="presParOf" srcId="{F508939A-30BB-424E-A0B2-1B54AC68E1F7}" destId="{54B9AAD7-FC42-483C-ADBA-C1233889B451}" srcOrd="3" destOrd="0" presId="urn:microsoft.com/office/officeart/2005/8/layout/cycle6"/>
    <dgm:cxn modelId="{B90BC104-1C4A-43A5-A5EB-15618938BA43}" type="presParOf" srcId="{F508939A-30BB-424E-A0B2-1B54AC68E1F7}" destId="{9DA3DD76-7C48-4AE8-B99A-A9F7EDE3342C}" srcOrd="4" destOrd="0" presId="urn:microsoft.com/office/officeart/2005/8/layout/cycle6"/>
    <dgm:cxn modelId="{52919B94-53B8-4244-AB1C-D5AC77389929}" type="presParOf" srcId="{F508939A-30BB-424E-A0B2-1B54AC68E1F7}" destId="{32559397-A6F9-4217-821E-E459A5EADEEA}" srcOrd="5" destOrd="0" presId="urn:microsoft.com/office/officeart/2005/8/layout/cycle6"/>
    <dgm:cxn modelId="{41F379A5-C788-4F2E-A6F0-C635BC1CE9F5}" type="presParOf" srcId="{F508939A-30BB-424E-A0B2-1B54AC68E1F7}" destId="{E4FFF996-878C-4550-8BC8-356F4054168A}" srcOrd="6" destOrd="0" presId="urn:microsoft.com/office/officeart/2005/8/layout/cycle6"/>
    <dgm:cxn modelId="{12FB103E-BADB-44EA-AE08-338745B3F3AD}" type="presParOf" srcId="{F508939A-30BB-424E-A0B2-1B54AC68E1F7}" destId="{77760520-89FC-4EA7-B5B3-DE7487074765}" srcOrd="7" destOrd="0" presId="urn:microsoft.com/office/officeart/2005/8/layout/cycle6"/>
    <dgm:cxn modelId="{740E0E82-5921-4044-8880-C5017FE325C3}" type="presParOf" srcId="{F508939A-30BB-424E-A0B2-1B54AC68E1F7}" destId="{9DDBE734-F1FD-48A1-8BE9-D4AD433D8DC0}" srcOrd="8" destOrd="0" presId="urn:microsoft.com/office/officeart/2005/8/layout/cycle6"/>
    <dgm:cxn modelId="{871F8255-6C52-4B76-9C66-E02FAFC0AA11}" type="presParOf" srcId="{F508939A-30BB-424E-A0B2-1B54AC68E1F7}" destId="{ADF433E5-999B-4863-BA5C-A4884C7C90D6}" srcOrd="9" destOrd="0" presId="urn:microsoft.com/office/officeart/2005/8/layout/cycle6"/>
    <dgm:cxn modelId="{52B32955-AAC6-499E-BC09-32D3519BB765}" type="presParOf" srcId="{F508939A-30BB-424E-A0B2-1B54AC68E1F7}" destId="{252DB336-928F-4959-B799-478004003584}" srcOrd="10" destOrd="0" presId="urn:microsoft.com/office/officeart/2005/8/layout/cycle6"/>
    <dgm:cxn modelId="{5EE370A0-7E5B-466F-9592-37153F1D5540}" type="presParOf" srcId="{F508939A-30BB-424E-A0B2-1B54AC68E1F7}" destId="{7685E786-34DB-4449-94E1-51F691DA8535}" srcOrd="11" destOrd="0" presId="urn:microsoft.com/office/officeart/2005/8/layout/cycle6"/>
    <dgm:cxn modelId="{C160F8D7-96F7-4179-B045-F2E0FC521514}" type="presParOf" srcId="{F508939A-30BB-424E-A0B2-1B54AC68E1F7}" destId="{4E0DE5A7-EA03-4397-ACC7-1F1BF5CBFAF3}" srcOrd="12" destOrd="0" presId="urn:microsoft.com/office/officeart/2005/8/layout/cycle6"/>
    <dgm:cxn modelId="{D9C39915-494C-400C-945F-A5A24CD1B114}" type="presParOf" srcId="{F508939A-30BB-424E-A0B2-1B54AC68E1F7}" destId="{0F08FFE6-7721-4E7E-AB9F-5E3D53EAFF36}" srcOrd="13" destOrd="0" presId="urn:microsoft.com/office/officeart/2005/8/layout/cycle6"/>
    <dgm:cxn modelId="{734DA7A2-A5D8-4C16-9E4E-CD6A2FA5A17D}" type="presParOf" srcId="{F508939A-30BB-424E-A0B2-1B54AC68E1F7}" destId="{D0D0181E-D67A-4D30-B8CA-3CE05CB0216F}" srcOrd="14" destOrd="0" presId="urn:microsoft.com/office/officeart/2005/8/layout/cycle6"/>
    <dgm:cxn modelId="{A3850359-299B-444C-9D80-4C373EEA8B1E}" type="presParOf" srcId="{F508939A-30BB-424E-A0B2-1B54AC68E1F7}" destId="{25A57E9F-288D-4E94-A842-E75F658E5EA7}" srcOrd="15" destOrd="0" presId="urn:microsoft.com/office/officeart/2005/8/layout/cycle6"/>
    <dgm:cxn modelId="{89F850FC-F711-44A1-A132-76BAF82ECA30}" type="presParOf" srcId="{F508939A-30BB-424E-A0B2-1B54AC68E1F7}" destId="{5982C4F5-50DD-48FD-8D83-B5E383BAD9F8}" srcOrd="16" destOrd="0" presId="urn:microsoft.com/office/officeart/2005/8/layout/cycle6"/>
    <dgm:cxn modelId="{A611BA05-D8FC-40C5-B5A7-46D0F820B6A8}" type="presParOf" srcId="{F508939A-30BB-424E-A0B2-1B54AC68E1F7}" destId="{8280ED16-3EBA-4C4F-8594-121E8597BC1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DA5A4-0C2C-4864-B98B-F4E913E987EA}">
      <dsp:nvSpPr>
        <dsp:cNvPr id="0" name=""/>
        <dsp:cNvSpPr/>
      </dsp:nvSpPr>
      <dsp:spPr>
        <a:xfrm>
          <a:off x="2" y="0"/>
          <a:ext cx="8892475" cy="5128344"/>
        </a:xfrm>
        <a:prstGeom prst="rightArrow">
          <a:avLst/>
        </a:prstGeom>
        <a:solidFill>
          <a:srgbClr val="FF4F4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63A1B-50D0-48F0-9FD1-9799F4FFBB11}">
      <dsp:nvSpPr>
        <dsp:cNvPr id="0" name=""/>
        <dsp:cNvSpPr/>
      </dsp:nvSpPr>
      <dsp:spPr>
        <a:xfrm>
          <a:off x="2207" y="1538503"/>
          <a:ext cx="1524819" cy="205133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Comic Sans MS" pitchFamily="66" charset="0"/>
            </a:rPr>
            <a:t>1329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детских </a:t>
          </a:r>
          <a:r>
            <a:rPr lang="ru-RU" sz="1100" b="1" kern="1200" dirty="0" smtClean="0">
              <a:solidFill>
                <a:schemeClr val="tx1"/>
              </a:solidFill>
              <a:latin typeface="Comic Sans MS" pitchFamily="66" charset="0"/>
            </a:rPr>
            <a:t>общественных </a:t>
          </a:r>
          <a:r>
            <a:rPr lang="ru-RU" sz="1200" b="1" kern="1200" dirty="0" smtClean="0">
              <a:solidFill>
                <a:schemeClr val="tx1"/>
              </a:solidFill>
              <a:latin typeface="Comic Sans MS" pitchFamily="66" charset="0"/>
            </a:rPr>
            <a:t>организаций и ученических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omic Sans MS" pitchFamily="66" charset="0"/>
            </a:rPr>
            <a:t>самоуправлений</a:t>
          </a:r>
          <a:endParaRPr lang="ru-RU" sz="12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2207" y="1538503"/>
        <a:ext cx="1524819" cy="2051337"/>
      </dsp:txXfrm>
    </dsp:sp>
    <dsp:sp modelId="{5FDE7AA8-64CA-42A0-A2FA-E71DE9F4AADD}">
      <dsp:nvSpPr>
        <dsp:cNvPr id="0" name=""/>
        <dsp:cNvSpPr/>
      </dsp:nvSpPr>
      <dsp:spPr>
        <a:xfrm>
          <a:off x="1748904" y="1538503"/>
          <a:ext cx="1646603" cy="2051337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Comic Sans MS" pitchFamily="66" charset="0"/>
            </a:rPr>
            <a:t>265649</a:t>
          </a: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детей и подростков в детском движении</a:t>
          </a:r>
          <a:endParaRPr lang="ru-RU" sz="14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1748904" y="1538503"/>
        <a:ext cx="1646603" cy="2051337"/>
      </dsp:txXfrm>
    </dsp:sp>
    <dsp:sp modelId="{456F5B25-70EA-421D-8213-AD50E22A2358}">
      <dsp:nvSpPr>
        <dsp:cNvPr id="0" name=""/>
        <dsp:cNvSpPr/>
      </dsp:nvSpPr>
      <dsp:spPr>
        <a:xfrm>
          <a:off x="3617386" y="1538503"/>
          <a:ext cx="1596069" cy="205133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Comic Sans MS" pitchFamily="66" charset="0"/>
            </a:rPr>
            <a:t>689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 педагогов-</a:t>
          </a:r>
          <a:r>
            <a:rPr lang="ru-RU" sz="1200" b="1" kern="1200" dirty="0" smtClean="0">
              <a:solidFill>
                <a:schemeClr val="tx1"/>
              </a:solidFill>
              <a:latin typeface="Comic Sans MS" pitchFamily="66" charset="0"/>
            </a:rPr>
            <a:t>организаторов </a:t>
          </a: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 </a:t>
          </a:r>
          <a:endParaRPr lang="ru-RU" sz="14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3617386" y="1538503"/>
        <a:ext cx="1596069" cy="2051337"/>
      </dsp:txXfrm>
    </dsp:sp>
    <dsp:sp modelId="{E25E33CF-99E7-4A5D-8D28-40C055407B72}">
      <dsp:nvSpPr>
        <dsp:cNvPr id="0" name=""/>
        <dsp:cNvSpPr/>
      </dsp:nvSpPr>
      <dsp:spPr>
        <a:xfrm>
          <a:off x="5435333" y="1538503"/>
          <a:ext cx="1577670" cy="2051337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Comic Sans MS" pitchFamily="66" charset="0"/>
            </a:rPr>
            <a:t>55</a:t>
          </a: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кураторов по детскому движению</a:t>
          </a:r>
          <a:endParaRPr lang="ru-RU" sz="14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5435333" y="1538503"/>
        <a:ext cx="1577670" cy="2051337"/>
      </dsp:txXfrm>
    </dsp:sp>
    <dsp:sp modelId="{1C3B7463-06DB-4931-B335-F7B956EFA94F}">
      <dsp:nvSpPr>
        <dsp:cNvPr id="0" name=""/>
        <dsp:cNvSpPr/>
      </dsp:nvSpPr>
      <dsp:spPr>
        <a:xfrm>
          <a:off x="7234882" y="1538503"/>
          <a:ext cx="1655390" cy="205133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Comic Sans MS" pitchFamily="66" charset="0"/>
            </a:rPr>
            <a:t>8</a:t>
          </a: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 </a:t>
          </a:r>
          <a:r>
            <a:rPr lang="ru-RU" sz="1200" b="1" kern="1200" dirty="0" smtClean="0">
              <a:solidFill>
                <a:schemeClr val="tx1"/>
              </a:solidFill>
              <a:latin typeface="Comic Sans MS" pitchFamily="66" charset="0"/>
            </a:rPr>
            <a:t>профильных</a:t>
          </a:r>
          <a:r>
            <a:rPr lang="ru-RU" sz="1400" b="1" kern="1200" dirty="0" smtClean="0">
              <a:solidFill>
                <a:schemeClr val="tx1"/>
              </a:solidFill>
              <a:latin typeface="Comic Sans MS" pitchFamily="66" charset="0"/>
            </a:rPr>
            <a:t> смен – более 1500 участников</a:t>
          </a:r>
          <a:endParaRPr lang="ru-RU" sz="14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7234882" y="1538503"/>
        <a:ext cx="1655390" cy="20513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38DA1-C387-4547-848D-4ECAA58F3875}">
      <dsp:nvSpPr>
        <dsp:cNvPr id="0" name=""/>
        <dsp:cNvSpPr/>
      </dsp:nvSpPr>
      <dsp:spPr>
        <a:xfrm>
          <a:off x="1984970" y="136810"/>
          <a:ext cx="1154177" cy="546127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/>
            <a:t>Координация и  методическое сопровождение деятельности ДОО и ШУС в районах (через закрепленных кураторов по детскому движению)</a:t>
          </a:r>
          <a:endParaRPr lang="ru-RU" sz="1000" b="0" kern="1200" dirty="0"/>
        </a:p>
      </dsp:txBody>
      <dsp:txXfrm>
        <a:off x="1984970" y="136810"/>
        <a:ext cx="1154177" cy="546127"/>
      </dsp:txXfrm>
    </dsp:sp>
    <dsp:sp modelId="{13F62CB1-9630-4A9E-A910-9BDF890458CC}">
      <dsp:nvSpPr>
        <dsp:cNvPr id="0" name=""/>
        <dsp:cNvSpPr/>
      </dsp:nvSpPr>
      <dsp:spPr>
        <a:xfrm>
          <a:off x="2016978" y="608976"/>
          <a:ext cx="2195720" cy="2195720"/>
        </a:xfrm>
        <a:custGeom>
          <a:avLst/>
          <a:gdLst/>
          <a:ahLst/>
          <a:cxnLst/>
          <a:rect l="0" t="0" r="0" b="0"/>
          <a:pathLst>
            <a:path>
              <a:moveTo>
                <a:pt x="1128316" y="422"/>
              </a:moveTo>
              <a:arcTo wR="1097860" hR="1097860" stAng="16295379" swAng="19131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9AAD7-FC42-483C-ADBA-C1233889B451}">
      <dsp:nvSpPr>
        <dsp:cNvPr id="0" name=""/>
        <dsp:cNvSpPr/>
      </dsp:nvSpPr>
      <dsp:spPr>
        <a:xfrm>
          <a:off x="3235660" y="794491"/>
          <a:ext cx="1166511" cy="561672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Участие в разработке и внедрении программ развития ДОО и ШУСУ</a:t>
          </a:r>
          <a:endParaRPr lang="ru-RU" sz="1200" kern="1200" dirty="0"/>
        </a:p>
      </dsp:txBody>
      <dsp:txXfrm>
        <a:off x="3235660" y="794491"/>
        <a:ext cx="1166511" cy="561672"/>
      </dsp:txXfrm>
    </dsp:sp>
    <dsp:sp modelId="{32559397-A6F9-4217-821E-E459A5EADEEA}">
      <dsp:nvSpPr>
        <dsp:cNvPr id="0" name=""/>
        <dsp:cNvSpPr/>
      </dsp:nvSpPr>
      <dsp:spPr>
        <a:xfrm>
          <a:off x="1687972" y="544773"/>
          <a:ext cx="2195720" cy="2195720"/>
        </a:xfrm>
        <a:custGeom>
          <a:avLst/>
          <a:gdLst/>
          <a:ahLst/>
          <a:cxnLst/>
          <a:rect l="0" t="0" r="0" b="0"/>
          <a:pathLst>
            <a:path>
              <a:moveTo>
                <a:pt x="2157777" y="811725"/>
              </a:moveTo>
              <a:arcTo wR="1097860" hR="1097860" stAng="20693554" swAng="1062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FF996-878C-4550-8BC8-356F4054168A}">
      <dsp:nvSpPr>
        <dsp:cNvPr id="0" name=""/>
        <dsp:cNvSpPr/>
      </dsp:nvSpPr>
      <dsp:spPr>
        <a:xfrm>
          <a:off x="3232434" y="1389716"/>
          <a:ext cx="1173506" cy="49938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Организация и проведение зональных форумов, учёб актива, зональных этапов республиканских конкурсов</a:t>
          </a:r>
          <a:endParaRPr lang="ru-RU" sz="1000" kern="1200" dirty="0"/>
        </a:p>
      </dsp:txBody>
      <dsp:txXfrm>
        <a:off x="3232434" y="1389716"/>
        <a:ext cx="1173506" cy="499388"/>
      </dsp:txXfrm>
    </dsp:sp>
    <dsp:sp modelId="{9DDBE734-F1FD-48A1-8BE9-D4AD433D8DC0}">
      <dsp:nvSpPr>
        <dsp:cNvPr id="0" name=""/>
        <dsp:cNvSpPr/>
      </dsp:nvSpPr>
      <dsp:spPr>
        <a:xfrm>
          <a:off x="2279644" y="-248178"/>
          <a:ext cx="2195720" cy="2195720"/>
        </a:xfrm>
        <a:custGeom>
          <a:avLst/>
          <a:gdLst/>
          <a:ahLst/>
          <a:cxnLst/>
          <a:rect l="0" t="0" r="0" b="0"/>
          <a:pathLst>
            <a:path>
              <a:moveTo>
                <a:pt x="1445984" y="2139064"/>
              </a:moveTo>
              <a:arcTo wR="1097860" hR="1097860" stAng="4290766" swAng="17293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F433E5-999B-4863-BA5C-A4884C7C90D6}">
      <dsp:nvSpPr>
        <dsp:cNvPr id="0" name=""/>
        <dsp:cNvSpPr/>
      </dsp:nvSpPr>
      <dsp:spPr>
        <a:xfrm>
          <a:off x="1918627" y="1922064"/>
          <a:ext cx="1256434" cy="52899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Поддержка информационной системы, участие в создании электронного ресурса</a:t>
          </a:r>
          <a:endParaRPr lang="ru-RU" sz="1050" kern="1200" dirty="0"/>
        </a:p>
      </dsp:txBody>
      <dsp:txXfrm>
        <a:off x="1918627" y="1922064"/>
        <a:ext cx="1256434" cy="528998"/>
      </dsp:txXfrm>
    </dsp:sp>
    <dsp:sp modelId="{7685E786-34DB-4449-94E1-51F691DA8535}">
      <dsp:nvSpPr>
        <dsp:cNvPr id="0" name=""/>
        <dsp:cNvSpPr/>
      </dsp:nvSpPr>
      <dsp:spPr>
        <a:xfrm>
          <a:off x="521839" y="-223286"/>
          <a:ext cx="2195720" cy="2195720"/>
        </a:xfrm>
        <a:custGeom>
          <a:avLst/>
          <a:gdLst/>
          <a:ahLst/>
          <a:cxnLst/>
          <a:rect l="0" t="0" r="0" b="0"/>
          <a:pathLst>
            <a:path>
              <a:moveTo>
                <a:pt x="1420319" y="2147296"/>
              </a:moveTo>
              <a:arcTo wR="1097860" hR="1097860" stAng="4375167" swAng="20458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DE5A7-EA03-4397-ACC7-1F1BF5CBFAF3}">
      <dsp:nvSpPr>
        <dsp:cNvPr id="0" name=""/>
        <dsp:cNvSpPr/>
      </dsp:nvSpPr>
      <dsp:spPr>
        <a:xfrm>
          <a:off x="612081" y="1405923"/>
          <a:ext cx="1181031" cy="51650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Привлечение взрослых волонтеров, возрождение вожатских практик в образовательных организациях</a:t>
          </a:r>
          <a:endParaRPr lang="ru-RU" sz="1050" kern="1200" dirty="0"/>
        </a:p>
      </dsp:txBody>
      <dsp:txXfrm>
        <a:off x="612081" y="1405923"/>
        <a:ext cx="1181031" cy="516508"/>
      </dsp:txXfrm>
    </dsp:sp>
    <dsp:sp modelId="{D0D0181E-D67A-4D30-B8CA-3CE05CB0216F}">
      <dsp:nvSpPr>
        <dsp:cNvPr id="0" name=""/>
        <dsp:cNvSpPr/>
      </dsp:nvSpPr>
      <dsp:spPr>
        <a:xfrm>
          <a:off x="1161087" y="405860"/>
          <a:ext cx="2195720" cy="2195720"/>
        </a:xfrm>
        <a:custGeom>
          <a:avLst/>
          <a:gdLst/>
          <a:ahLst/>
          <a:cxnLst/>
          <a:rect l="0" t="0" r="0" b="0"/>
          <a:pathLst>
            <a:path>
              <a:moveTo>
                <a:pt x="4431" y="999317"/>
              </a:moveTo>
              <a:arcTo wR="1097860" hR="1097860" stAng="11108984" swAng="230006"/>
            </a:path>
          </a:pathLst>
        </a:custGeom>
        <a:noFill/>
        <a:ln w="9525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57E9F-288D-4E94-A842-E75F658E5EA7}">
      <dsp:nvSpPr>
        <dsp:cNvPr id="0" name=""/>
        <dsp:cNvSpPr/>
      </dsp:nvSpPr>
      <dsp:spPr>
        <a:xfrm>
          <a:off x="612084" y="758213"/>
          <a:ext cx="1186980" cy="573342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Анализ деятельности ДОО  и ШУС в районах, входящих в зону, в   образовательных организациях и  разработка рекомендаций по итогам деятельности</a:t>
          </a:r>
          <a:endParaRPr lang="ru-RU" sz="1000" kern="1200" dirty="0"/>
        </a:p>
      </dsp:txBody>
      <dsp:txXfrm>
        <a:off x="612084" y="758213"/>
        <a:ext cx="1186980" cy="573342"/>
      </dsp:txXfrm>
    </dsp:sp>
    <dsp:sp modelId="{8280ED16-3EBA-4C4F-8594-121E8597BC12}">
      <dsp:nvSpPr>
        <dsp:cNvPr id="0" name=""/>
        <dsp:cNvSpPr/>
      </dsp:nvSpPr>
      <dsp:spPr>
        <a:xfrm>
          <a:off x="759757" y="606416"/>
          <a:ext cx="2195720" cy="2195720"/>
        </a:xfrm>
        <a:custGeom>
          <a:avLst/>
          <a:gdLst/>
          <a:ahLst/>
          <a:cxnLst/>
          <a:rect l="0" t="0" r="0" b="0"/>
          <a:pathLst>
            <a:path>
              <a:moveTo>
                <a:pt x="546888" y="148266"/>
              </a:moveTo>
              <a:arcTo wR="1097860" hR="1097860" stAng="14392615" swAng="21851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4A6A7-3C17-405C-AED9-A7D66C57F13A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CF4A0-8876-4774-8803-CB7F830B7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"/>
          <a:stretch/>
        </p:blipFill>
        <p:spPr bwMode="auto">
          <a:xfrm>
            <a:off x="0" y="0"/>
            <a:ext cx="9144000" cy="68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558608" cy="15841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работы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развитию детского движения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Республике Татарстан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2018-2019 учебный год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Лул\Desktop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962150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191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30538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Республиканский фестиваль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3768" y="64563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«Инициатива»</a:t>
            </a:r>
            <a:endParaRPr lang="ru-RU" sz="2800" b="1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7171" name="Picture 3" descr="F:\Инициатива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759" y="1476627"/>
            <a:ext cx="3840109" cy="2878892"/>
          </a:xfrm>
          <a:prstGeom prst="rect">
            <a:avLst/>
          </a:prstGeom>
          <a:noFill/>
        </p:spPr>
      </p:pic>
      <p:pic>
        <p:nvPicPr>
          <p:cNvPr id="7170" name="Picture 2" descr="F:\Инициати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35" y="1556792"/>
            <a:ext cx="4322266" cy="3240360"/>
          </a:xfrm>
          <a:prstGeom prst="rect">
            <a:avLst/>
          </a:prstGeom>
          <a:noFill/>
        </p:spPr>
      </p:pic>
      <p:pic>
        <p:nvPicPr>
          <p:cNvPr id="7172" name="Picture 4" descr="F:\Инициатива2.jpg"/>
          <p:cNvPicPr>
            <a:picLocks noChangeAspect="1" noChangeArrowheads="1"/>
          </p:cNvPicPr>
          <p:nvPr/>
        </p:nvPicPr>
        <p:blipFill>
          <a:blip r:embed="rId5" cstate="print"/>
          <a:srcRect b="17395"/>
          <a:stretch>
            <a:fillRect/>
          </a:stretch>
        </p:blipFill>
        <p:spPr bwMode="auto">
          <a:xfrm>
            <a:off x="2771800" y="3933056"/>
            <a:ext cx="4258014" cy="2636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775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01" y="-27384"/>
            <a:ext cx="2268537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09282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A24AC87-D576-4958-9938-98A3A195F773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1714489"/>
            <a:ext cx="74295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   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571572" y="2381244"/>
            <a:ext cx="75724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400" dirty="0" smtClean="0">
              <a:solidFill>
                <a:srgbClr val="800000"/>
              </a:solidFill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7768" y="2221835"/>
            <a:ext cx="61018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ea typeface="Times New Roman" pitchFamily="18" charset="0"/>
                <a:cs typeface="Arial" pitchFamily="34" charset="0"/>
              </a:rPr>
              <a:t>34 450</a:t>
            </a:r>
            <a:r>
              <a:rPr lang="ru-RU" sz="2400" b="1" dirty="0" smtClean="0">
                <a:solidFill>
                  <a:srgbClr val="800000"/>
                </a:solidFill>
                <a:ea typeface="Times New Roman" pitchFamily="18" charset="0"/>
                <a:cs typeface="Arial" pitchFamily="34" charset="0"/>
              </a:rPr>
              <a:t> </a:t>
            </a:r>
            <a:r>
              <a:rPr lang="ru-RU" sz="2400" b="1" dirty="0" smtClean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человек </a:t>
            </a:r>
          </a:p>
          <a:p>
            <a:pPr algn="ctr"/>
            <a:r>
              <a:rPr lang="ru-RU" sz="2800" b="1" dirty="0" smtClean="0">
                <a:solidFill>
                  <a:srgbClr val="800000"/>
                </a:solidFill>
                <a:ea typeface="Times New Roman" pitchFamily="18" charset="0"/>
                <a:cs typeface="Arial" pitchFamily="34" charset="0"/>
              </a:rPr>
              <a:t>1 394 </a:t>
            </a:r>
            <a:r>
              <a:rPr lang="ru-RU" sz="2400" b="1" dirty="0" smtClean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образовательных ор</a:t>
            </a:r>
            <a:r>
              <a:rPr lang="ru-RU" sz="2400" b="1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ганизаци</a:t>
            </a:r>
            <a:r>
              <a:rPr lang="ru-RU" sz="2400" b="1" dirty="0" smtClean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й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45</a:t>
            </a:r>
            <a:r>
              <a:rPr lang="ru-RU" sz="2400" b="1" dirty="0" smtClean="0">
                <a:solidFill>
                  <a:schemeClr val="tx2"/>
                </a:solidFill>
              </a:rPr>
              <a:t> муниципальных образований РТ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17768" y="4091033"/>
            <a:ext cx="5783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Гала-концерт «Без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бергә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Выставка – Ярмарка декоративно-прикладных изделий «Сувениры России», в том числе детей с ОВЗ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Фотоконкурс «Родные просторы»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Мастер-классы «</a:t>
            </a:r>
            <a:r>
              <a:rPr lang="ru-RU" smtClean="0">
                <a:solidFill>
                  <a:schemeClr val="tx2">
                    <a:lumMod val="50000"/>
                  </a:schemeClr>
                </a:solidFill>
              </a:rPr>
              <a:t>Династии мастеров»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386" name="Picture 2" descr="C:\Users\User\Desktop\фестиваль без берге 2018\фото без берге 2018\IMG_5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5510" y="985443"/>
            <a:ext cx="1714512" cy="1137944"/>
          </a:xfrm>
          <a:prstGeom prst="rect">
            <a:avLst/>
          </a:prstGeom>
          <a:noFill/>
        </p:spPr>
      </p:pic>
      <p:pic>
        <p:nvPicPr>
          <p:cNvPr id="16387" name="Picture 3" descr="C:\Users\User\Desktop\фестиваль без берге 2018\фото без берге 2018\IMG_4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1892" y="983683"/>
            <a:ext cx="1550546" cy="1165899"/>
          </a:xfrm>
          <a:prstGeom prst="rect">
            <a:avLst/>
          </a:prstGeom>
          <a:noFill/>
        </p:spPr>
      </p:pic>
      <p:pic>
        <p:nvPicPr>
          <p:cNvPr id="16389" name="Picture 5" descr="C:\Users\User\Desktop\фестиваль без берге 2018\фото без берге 2018\IMG_54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2412" y="974261"/>
            <a:ext cx="1386291" cy="1150596"/>
          </a:xfrm>
          <a:prstGeom prst="rect">
            <a:avLst/>
          </a:prstGeom>
          <a:noFill/>
        </p:spPr>
      </p:pic>
      <p:pic>
        <p:nvPicPr>
          <p:cNvPr id="16390" name="Picture 6" descr="C:\Users\User\Desktop\фестиваль без берге 2018\фото без берге 2018\IMG_56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V="1">
            <a:off x="6430621" y="4068495"/>
            <a:ext cx="2558113" cy="2273876"/>
          </a:xfrm>
          <a:prstGeom prst="rect">
            <a:avLst/>
          </a:prstGeom>
          <a:noFill/>
        </p:spPr>
      </p:pic>
      <p:pic>
        <p:nvPicPr>
          <p:cNvPr id="16391" name="Picture 7" descr="C:\Users\User\Desktop\фестиваль без берге 2018\фото без берге 2018\IMG_45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79172" y="2635618"/>
            <a:ext cx="1550546" cy="1378263"/>
          </a:xfrm>
          <a:prstGeom prst="rect">
            <a:avLst/>
          </a:prstGeom>
          <a:noFill/>
        </p:spPr>
      </p:pic>
      <p:pic>
        <p:nvPicPr>
          <p:cNvPr id="16392" name="Picture 8" descr="C:\Users\User\Desktop\фестиваль без берге 2018\фото без берге 2018\IMG_465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38260" y="1029905"/>
            <a:ext cx="1550546" cy="13782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72059" y="-37158"/>
            <a:ext cx="6765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Impact" panose="020B0806030902050204" pitchFamily="34" charset="0"/>
                <a:ea typeface="+mj-ea"/>
                <a:cs typeface="+mj-cs"/>
              </a:rPr>
              <a:t>Республиканский детский художественный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Impact" panose="020B0806030902050204" pitchFamily="34" charset="0"/>
                <a:ea typeface="+mj-ea"/>
                <a:cs typeface="+mj-cs"/>
              </a:rPr>
              <a:t>фестиваль народного творчества «БЕЗ БЕРГӘ»</a:t>
            </a:r>
          </a:p>
        </p:txBody>
      </p:sp>
    </p:spTree>
    <p:extLst>
      <p:ext uri="{BB962C8B-B14F-4D97-AF65-F5344CB8AC3E}">
        <p14:creationId xmlns:p14="http://schemas.microsoft.com/office/powerpoint/2010/main" val="2038423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71868" y="785794"/>
            <a:ext cx="5357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2060"/>
                </a:solidFill>
              </a:rPr>
              <a:t>Галстучная  страна»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 </a:t>
            </a:r>
            <a:r>
              <a:rPr lang="ru-RU" sz="2800" b="1" dirty="0" smtClean="0">
                <a:solidFill>
                  <a:srgbClr val="002060"/>
                </a:solidFill>
              </a:rPr>
              <a:t>лет,</a:t>
            </a:r>
            <a:r>
              <a:rPr lang="ru-RU" sz="2800" b="1" dirty="0" smtClean="0">
                <a:solidFill>
                  <a:srgbClr val="FF0000"/>
                </a:solidFill>
              </a:rPr>
              <a:t>1350</a:t>
            </a:r>
            <a:r>
              <a:rPr lang="ru-RU" sz="2800" b="1" dirty="0" smtClean="0">
                <a:solidFill>
                  <a:srgbClr val="002060"/>
                </a:solidFill>
              </a:rPr>
              <a:t> активистов СНТ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7620" y="2928934"/>
            <a:ext cx="50408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«СОК»  Стань одной командой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года,</a:t>
            </a:r>
            <a:r>
              <a:rPr lang="ru-RU" sz="2800" b="1" dirty="0" smtClean="0">
                <a:solidFill>
                  <a:srgbClr val="FF0000"/>
                </a:solidFill>
              </a:rPr>
              <a:t>200</a:t>
            </a:r>
            <a:r>
              <a:rPr lang="ru-RU" sz="2800" b="1" dirty="0" smtClean="0">
                <a:solidFill>
                  <a:srgbClr val="002060"/>
                </a:solidFill>
              </a:rPr>
              <a:t> лидеров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ученического самоуправления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357686" y="5214950"/>
            <a:ext cx="36496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«Школа инициативы»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</a:rPr>
              <a:t> года,</a:t>
            </a:r>
            <a:r>
              <a:rPr lang="ru-RU" sz="2800" b="1" dirty="0" smtClean="0">
                <a:solidFill>
                  <a:srgbClr val="FF0000"/>
                </a:solidFill>
              </a:rPr>
              <a:t>700 </a:t>
            </a:r>
            <a:r>
              <a:rPr lang="ru-RU" sz="2800" b="1" dirty="0" smtClean="0">
                <a:solidFill>
                  <a:srgbClr val="002060"/>
                </a:solidFill>
              </a:rPr>
              <a:t>участников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28992" y="1142984"/>
            <a:ext cx="57150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Декабрь</a:t>
            </a:r>
          </a:p>
          <a:p>
            <a:r>
              <a:rPr lang="ru-RU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2400" dirty="0" smtClean="0"/>
          </a:p>
          <a:p>
            <a:r>
              <a:rPr lang="ru-RU" sz="3200" b="1" dirty="0" smtClean="0">
                <a:solidFill>
                  <a:schemeClr val="tx2"/>
                </a:solidFill>
              </a:rPr>
              <a:t>Смена «СОК»             (4 дня)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13-16 декабря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«Галстучная страна»    (7 дней)                                          22-28 декабря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28992" y="1571612"/>
            <a:ext cx="5143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Февраль</a:t>
            </a:r>
            <a:endParaRPr lang="ru-RU" sz="4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4800" b="1" dirty="0" smtClean="0">
                <a:solidFill>
                  <a:schemeClr val="tx2"/>
                </a:solidFill>
              </a:rPr>
              <a:t>Смена «СОК» - конкурсный этап </a:t>
            </a:r>
          </a:p>
          <a:p>
            <a:r>
              <a:rPr lang="ru-RU" sz="4800" b="1" dirty="0" smtClean="0">
                <a:solidFill>
                  <a:schemeClr val="tx2"/>
                </a:solidFill>
              </a:rPr>
              <a:t>( 4 дня)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28992" y="857232"/>
            <a:ext cx="507209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Март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 smtClean="0">
                <a:solidFill>
                  <a:schemeClr val="tx2"/>
                </a:solidFill>
              </a:rPr>
              <a:t> </a:t>
            </a:r>
            <a:r>
              <a:rPr lang="ru-RU" sz="3200" b="1" dirty="0" smtClean="0">
                <a:solidFill>
                  <a:schemeClr val="tx2"/>
                </a:solidFill>
              </a:rPr>
              <a:t>«Весенняя Школа Инициативы» - смена в РДООЦ «Костёр» для активистов детских организаций и органов ученического самоуправления                     (4 дня)</a:t>
            </a:r>
          </a:p>
          <a:p>
            <a:r>
              <a:rPr lang="ru-RU" sz="4800" dirty="0" smtClean="0">
                <a:solidFill>
                  <a:schemeClr val="tx2"/>
                </a:solidFill>
              </a:rPr>
              <a:t> </a:t>
            </a: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28992" y="857233"/>
            <a:ext cx="507209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Май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 Республиканский фестиваль активистов детских организаций и органов ученического самоуправления  «Инициатива 2019»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(3 дня)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  «РДШ- смена»   (3 дня)</a:t>
            </a: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28992" y="857233"/>
            <a:ext cx="507209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Июнь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Республиканская смена «Юный техник» для одаренных детей технической направленности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(18 дней)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«РДШ- смена»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(18 дней)</a:t>
            </a: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28992" y="714357"/>
            <a:ext cx="5072098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Июль</a:t>
            </a:r>
            <a:endParaRPr lang="ru-RU" sz="32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chemeClr val="tx2"/>
                </a:solidFill>
              </a:rPr>
              <a:t> Республиканская профильная туристско-краеведческая смена "Юный турист Татарстана" </a:t>
            </a:r>
          </a:p>
          <a:p>
            <a:r>
              <a:rPr lang="ru-RU" sz="2800" b="1" dirty="0" smtClean="0">
                <a:solidFill>
                  <a:schemeClr val="tx2"/>
                </a:solidFill>
              </a:rPr>
              <a:t>(18 дней)</a:t>
            </a:r>
          </a:p>
          <a:p>
            <a:endParaRPr lang="ru-RU" sz="2800" b="1" dirty="0" smtClean="0">
              <a:solidFill>
                <a:schemeClr val="tx2"/>
              </a:solidFill>
            </a:endParaRPr>
          </a:p>
          <a:p>
            <a:r>
              <a:rPr lang="ru-RU" sz="2800" b="1" dirty="0" smtClean="0">
                <a:solidFill>
                  <a:schemeClr val="tx2"/>
                </a:solidFill>
              </a:rPr>
              <a:t>Республиканский Фестиваль детского творчества «Без </a:t>
            </a:r>
            <a:r>
              <a:rPr lang="ru-RU" sz="2800" b="1" dirty="0" err="1" smtClean="0">
                <a:solidFill>
                  <a:schemeClr val="tx2"/>
                </a:solidFill>
              </a:rPr>
              <a:t>берг</a:t>
            </a:r>
            <a:r>
              <a:rPr lang="tt-RU" sz="2800" b="1" dirty="0" smtClean="0">
                <a:solidFill>
                  <a:schemeClr val="tx2"/>
                </a:solidFill>
              </a:rPr>
              <a:t>ә</a:t>
            </a:r>
            <a:r>
              <a:rPr lang="ru-RU" sz="2800" b="1" dirty="0" smtClean="0">
                <a:solidFill>
                  <a:schemeClr val="tx2"/>
                </a:solidFill>
              </a:rPr>
              <a:t>», посвященный Международному Дню защиты детей</a:t>
            </a:r>
          </a:p>
          <a:p>
            <a:r>
              <a:rPr lang="ru-RU" sz="2800" b="1" dirty="0" smtClean="0">
                <a:solidFill>
                  <a:schemeClr val="tx2"/>
                </a:solidFill>
              </a:rPr>
              <a:t>(18 дней)</a:t>
            </a:r>
          </a:p>
          <a:p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edCat\Desktop\Архив ДОО\галстуч. страна 2016\5B683B08-6149-4B35-8BA2-867959D06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3000396" cy="19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MG_6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3000396" cy="2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IMG_0946.JPG"/>
          <p:cNvPicPr>
            <a:picLocks noChangeAspect="1"/>
          </p:cNvPicPr>
          <p:nvPr/>
        </p:nvPicPr>
        <p:blipFill>
          <a:blip r:embed="rId5" cstate="print"/>
          <a:srcRect l="2923" t="21079" r="1562"/>
          <a:stretch>
            <a:fillRect/>
          </a:stretch>
        </p:blipFill>
        <p:spPr>
          <a:xfrm>
            <a:off x="142843" y="5000636"/>
            <a:ext cx="2982827" cy="1643074"/>
          </a:xfrm>
          <a:prstGeom prst="rect">
            <a:avLst/>
          </a:prstGeom>
        </p:spPr>
      </p:pic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3181370" y="142852"/>
            <a:ext cx="5891224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chemeClr val="bg1"/>
                </a:solidFill>
                <a:latin typeface="+mn-lt"/>
              </a:rPr>
              <a:t>Профильные смены </a:t>
            </a:r>
            <a:endParaRPr lang="ru-RU" altLang="ru-R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6084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Концепции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детского общественного движения Республики Татарстан на 2014-2020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годы…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556792"/>
            <a:ext cx="8229600" cy="475252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Концепция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ставит своими целями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формирование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общественной и социальной активности юных татарстанцев, становление и развитие детских общественных формирований, определение способов и возможностей консолидации их усилий и объединение в практической деятельности;</a:t>
            </a:r>
          </a:p>
          <a:p>
            <a:pPr lvl="0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утверждению в массовом сознании граждан позитивного образа детского общественного объединения;</a:t>
            </a:r>
          </a:p>
          <a:p>
            <a:pPr lvl="0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привлечение детских общественных организаций к более активному участию в жизни Республики Татарстан, включение их в реализацию социально значимых программ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41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42910" y="1428736"/>
          <a:ext cx="8215371" cy="5244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    Организация  массовых мероприятий для детей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Сборы-старты ДОО в муниципальных районах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Статистический отчёт по количественному и качественному составу ДОО и кадрам, работающим в детском движении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7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День единых выборов в ученическом самоуправлении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декабрь - февраль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Всероссийский конкурс «Лучшее ученическое самоуправление»  (конкурс «СОК – Стань Одной Командой»)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декабрь - февраль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сентябрь-ноябрь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Республиканский конкурс тимуровских отрядов, посвященный Году добровольцев в РФ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сентябрь-ноябрь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Республиканский конкурс реализованных социальных проектов «Моя инициатива»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декабрь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Республиканский слёт тимуровских отрядов, посвященный Году добровольцев в РФ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декабрь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42910" y="1428736"/>
          <a:ext cx="8215371" cy="5072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23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 Организация  массовых мероприятий для детей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январь-май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 (заочный) этап Республиканского конкурса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для районных советов ДОО и ОУС, советов образовательных организаций ДОО и ОУС и советов профильных отрядов «Актив года»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январь-май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февраль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Смена «СОК» - конкурсный этап ( 4 дня)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февраль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«Весенняя Школа Инициативы» - смена в РДООЦ «Костёр» для активистов детских организаций и органов ученического самоуправления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( 4 дня)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Финал республиканского конкурса «Замечательный вожатый» (в рамках «Весенней Школы Инициативы»)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 (заочный) этап Республиканского конкурса «Актив года»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Весенняя Неделя Добра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42910" y="1428736"/>
          <a:ext cx="8215371" cy="5091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23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 Организация  массовых мероприятий для детей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 (заочный) этап Республиканского конкурса «Актив года»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Республиканская акция «Бессмертный полк»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Республиканский фестиваль активистов детских организаций и органов ученического самоуправления  «Инициатива 2019»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Республиканский Фестиваль детского творчества «Без бергэ», посвященный Международному Дню защиты детей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Профильная смена «РДШ» в РДООЦ «Костер»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 (заочный) этап Республиканского конкурса «Актив года»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42910" y="1428736"/>
          <a:ext cx="8215371" cy="5074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23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 Организация  массовых мероприятий для детей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 (заочный) этап Республиканского конкурса «Актив года»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Республиканская акция «Бессмертный полк»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Республиканский фестиваль активистов детских организаций и органов ученического самоуправления  «Инициатива 2019»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Республиканский Фестиваль детского творчества «Без бергэ», посвященный Международному Дню защиты детей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Профильная смена «РДШ» в РДООЦ «Костер»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июнь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август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Профильная смена «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Мирас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» в ДОЛ «Казакевич»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Крым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август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57158" y="1310766"/>
          <a:ext cx="8572560" cy="5254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3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Республиканский (зональный) семинар педагогов-организаторов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190">
                <a:tc>
                  <a:txBody>
                    <a:bodyPr/>
                    <a:lstStyle/>
                    <a:p>
                      <a:pPr marL="540385" indent="-83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ноябрь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40385" indent="-83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Республиканский (зональный) семинар педагогов-организаторов на тему «Современные критерии оценки воспитательной работы в образовательном учреждении»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40385" indent="-83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ноябрь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9190">
                <a:tc>
                  <a:txBody>
                    <a:bodyPr/>
                    <a:lstStyle/>
                    <a:p>
                      <a:pPr marL="540385" indent="-83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40385" indent="-83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Республиканский (зональный) семинар педагогов-организаторов на тему «Организация, принципы, основные направления  и условия создания воспитательной системы школы»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40385" indent="-83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5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август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Республиканское августовское совещание работников образования. Секция «Детское движение»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август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2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октябрь-март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октябрь-март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октябрь-июнь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74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«Наставник года»</a:t>
                      </a:r>
                    </a:p>
                    <a:p>
                      <a:pPr indent="374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«Лучшая методическая разработка по детскому движению»</a:t>
                      </a:r>
                    </a:p>
                    <a:p>
                      <a:pPr indent="374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«Лучший педагог-организатор»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октябрь-март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октябрь-март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октябрь-июнь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2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Республиканский конкурс «Наставник года»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51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Республиканский фестиваль активистов детских организаций и органов ученического самоуправления  «Инициатива 2019»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57158" y="1310766"/>
          <a:ext cx="8572560" cy="476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3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Мероприятия Российского движения школьников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сентябрь - октябрь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Всероссийский фестиваль энергосбережения «Вместе Ярче»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 - октябрь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 - октябрь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Всероссийский конкурс лидеров и руководителей детских и молодежных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общественных объединений «Лидер XXI века»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сентябрь - октябрь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Республиканский проект «Медиашкола РДШ»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Всероссийская акция «С Днём рождения, РДШ»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октябрь-февраль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 этап Всероссийского фотопроекта «Фокус»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октябрь-февраль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00430" y="1214422"/>
            <a:ext cx="56435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Август</a:t>
            </a:r>
          </a:p>
          <a:p>
            <a:r>
              <a:rPr lang="tt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Профильная смена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«</a:t>
            </a:r>
            <a:r>
              <a:rPr lang="ru-RU" sz="3200" b="1" dirty="0" err="1" smtClean="0">
                <a:solidFill>
                  <a:schemeClr val="tx2"/>
                </a:solidFill>
              </a:rPr>
              <a:t>Мирас</a:t>
            </a:r>
            <a:r>
              <a:rPr lang="ru-RU" sz="3200" b="1" dirty="0" smtClean="0">
                <a:solidFill>
                  <a:schemeClr val="tx2"/>
                </a:solidFill>
              </a:rPr>
              <a:t>» в 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ДОЛ «Казакевич», Крым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(</a:t>
            </a:r>
            <a:r>
              <a:rPr lang="tt-RU" sz="3200" b="1" dirty="0" smtClean="0">
                <a:solidFill>
                  <a:schemeClr val="tx2"/>
                </a:solidFill>
              </a:rPr>
              <a:t>18 дней)</a:t>
            </a:r>
            <a:endParaRPr lang="ru-RU" sz="3200" b="1" dirty="0" smtClean="0">
              <a:solidFill>
                <a:schemeClr val="tx2"/>
              </a:solidFill>
            </a:endParaRPr>
          </a:p>
          <a:p>
            <a:endParaRPr lang="ru-RU" sz="4800" dirty="0" smtClean="0">
              <a:solidFill>
                <a:schemeClr val="tx2"/>
              </a:solidFill>
            </a:endParaRP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9239" y="292893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88224" y="425334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571472" y="142853"/>
            <a:ext cx="8501122" cy="95410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План работы по развитию детского движения на 2018-2019 учебный год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57158" y="1310766"/>
          <a:ext cx="8572560" cy="4792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3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</a:rPr>
                        <a:t>Мероприятия Российского движения школьников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март-сентябрь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 этап Всероссийского фотопроекта «Фокус»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март-сентябрь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декабрь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Ежегодный зимней фестиваля Общероссийской общественно- государственной детско-юношеской организации «Российское движение школьников»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декабрь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январь-март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Всероссийский детский кинофестиваль Общероссийской общественно-государственной детско-юношеской организации «Российское движение школьников»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январь-март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февраль-март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Всероссийский конкурс «РДШ – территория самоуправления»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февраль-март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март-май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Всероссийский конкурс «На старт, Эко-отряд»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март-май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6084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Концепции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детского общественного движения Республики Татарстан на 2014-2020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годы…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700808"/>
            <a:ext cx="8229600" cy="396044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Цели работы по развитию детского движения в РТ: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/>
              <a:t>увеличение позитивной активности детей и </a:t>
            </a:r>
            <a:r>
              <a:rPr lang="ru-RU" sz="2400" dirty="0" smtClean="0"/>
              <a:t>подростков;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повышение заинтересованности в личностном </a:t>
            </a:r>
            <a:r>
              <a:rPr lang="ru-RU" sz="2400" dirty="0" smtClean="0"/>
              <a:t>росте;</a:t>
            </a:r>
            <a:endParaRPr lang="ru-RU" sz="2400" dirty="0"/>
          </a:p>
          <a:p>
            <a:r>
              <a:rPr lang="ru-RU" sz="2400" dirty="0" smtClean="0"/>
              <a:t>укрепление </a:t>
            </a:r>
            <a:r>
              <a:rPr lang="ru-RU" sz="2400" dirty="0"/>
              <a:t>самодисциплины, интереса к участию в образовательном </a:t>
            </a:r>
            <a:r>
              <a:rPr lang="ru-RU" sz="2400" dirty="0" smtClean="0"/>
              <a:t>процессе</a:t>
            </a:r>
            <a:r>
              <a:rPr lang="ru-RU" sz="2400" dirty="0"/>
              <a:t>;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снижение </a:t>
            </a:r>
            <a:r>
              <a:rPr lang="ru-RU" sz="2400" dirty="0"/>
              <a:t>роста негативных проявлений (детская безнадзорность, наркомания, проституция, различные правонарушения, участие в экстремистских группировках, неформальных объединениях фанатов и др.).</a:t>
            </a:r>
          </a:p>
        </p:txBody>
      </p:sp>
    </p:spTree>
    <p:extLst>
      <p:ext uri="{BB962C8B-B14F-4D97-AF65-F5344CB8AC3E}">
        <p14:creationId xmlns:p14="http://schemas.microsoft.com/office/powerpoint/2010/main" val="249636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6084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Концепции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детского общественного движения Республики Татарстан на 2014-2020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годы…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700808"/>
            <a:ext cx="8229600" cy="396044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Цели работы по развитию детского движения в РТ: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/>
              <a:t>увеличение позитивной активности детей и </a:t>
            </a:r>
            <a:r>
              <a:rPr lang="ru-RU" sz="2400" dirty="0" smtClean="0"/>
              <a:t>подростков;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повышение заинтересованности в личностном </a:t>
            </a:r>
            <a:r>
              <a:rPr lang="ru-RU" sz="2400" dirty="0" smtClean="0"/>
              <a:t>росте;</a:t>
            </a:r>
            <a:endParaRPr lang="ru-RU" sz="2400" dirty="0"/>
          </a:p>
          <a:p>
            <a:r>
              <a:rPr lang="ru-RU" sz="2400" dirty="0" smtClean="0"/>
              <a:t>укрепление </a:t>
            </a:r>
            <a:r>
              <a:rPr lang="ru-RU" sz="2400" dirty="0"/>
              <a:t>самодисциплины, интереса к участию в образовательном </a:t>
            </a:r>
            <a:r>
              <a:rPr lang="ru-RU" sz="2400" dirty="0" smtClean="0"/>
              <a:t>процессе</a:t>
            </a:r>
            <a:r>
              <a:rPr lang="ru-RU" sz="2400" dirty="0"/>
              <a:t>;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снижение </a:t>
            </a:r>
            <a:r>
              <a:rPr lang="ru-RU" sz="2400" dirty="0"/>
              <a:t>роста негативных проявлений (детская безнадзорность, наркомания, проституция, различные правонарушения, участие в экстремистских группировках, неформальных объединениях фанатов и др.).</a:t>
            </a:r>
          </a:p>
        </p:txBody>
      </p:sp>
    </p:spTree>
    <p:extLst>
      <p:ext uri="{BB962C8B-B14F-4D97-AF65-F5344CB8AC3E}">
        <p14:creationId xmlns:p14="http://schemas.microsoft.com/office/powerpoint/2010/main" val="68830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49914013"/>
              </p:ext>
            </p:extLst>
          </p:nvPr>
        </p:nvGraphicFramePr>
        <p:xfrm>
          <a:off x="107504" y="1124744"/>
          <a:ext cx="889248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40466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ДЕТСКОЕ ДВИЖЕНИЕ В РЕСПУБЛИКЕ ТАТАРСТАН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849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05064"/>
            <a:ext cx="2136157" cy="207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18" y="4020130"/>
            <a:ext cx="2073166" cy="2073166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172" y="1777265"/>
            <a:ext cx="1824284" cy="208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0348"/>
            <a:ext cx="2161770" cy="20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3"/>
            <a:ext cx="1723042" cy="174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78" y="283752"/>
            <a:ext cx="2034522" cy="20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01900" y="2516703"/>
            <a:ext cx="36702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ДЕТСКОЕ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РЕСПУБЛИКЕ ТАТАРСТАН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0072" y="6095037"/>
            <a:ext cx="1290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122 </a:t>
            </a:r>
            <a:r>
              <a:rPr lang="ru-RU" b="1" dirty="0" smtClean="0">
                <a:solidFill>
                  <a:srgbClr val="C00000"/>
                </a:solidFill>
              </a:rPr>
              <a:t>953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участника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30015" y="6095037"/>
            <a:ext cx="21070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610 </a:t>
            </a:r>
            <a:r>
              <a:rPr lang="ru-RU" b="1" dirty="0" smtClean="0">
                <a:solidFill>
                  <a:srgbClr val="C00000"/>
                </a:solidFill>
              </a:rPr>
              <a:t>школ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20000 участников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2200" y="3718773"/>
            <a:ext cx="277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1101 юнармейский отряд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17 718 юнармейцев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6735" y="3646765"/>
            <a:ext cx="2251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645  отрядов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11027  участников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5882" y="262389"/>
            <a:ext cx="1853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1143 отряда   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15483 участника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76492" y="225514"/>
            <a:ext cx="2027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1363 отряда </a:t>
            </a:r>
            <a:r>
              <a:rPr lang="ru-RU" b="1" dirty="0" smtClean="0">
                <a:solidFill>
                  <a:srgbClr val="C00000"/>
                </a:solidFill>
              </a:rPr>
              <a:t>ЮИД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18883 </a:t>
            </a:r>
            <a:r>
              <a:rPr lang="ru-RU" b="1" dirty="0" smtClean="0">
                <a:solidFill>
                  <a:srgbClr val="C00000"/>
                </a:solidFill>
              </a:rPr>
              <a:t>участника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49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515" y="188640"/>
            <a:ext cx="8592955" cy="61206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детского движения в Республике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1694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детских общественных организаций и ученических самоуправлений в образовательных организациях Республики Татарстан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299660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 детей и подростков в детском движении РТ  (77% от общего количества обучающихся)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1139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педагогов-организаторов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куратор по детскому движению в муниципальных районах и городах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РТ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республиканских профильных смен – более 1100 участников профильных смен –  активистов  детского движения 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" name="Схема 42"/>
          <p:cNvGraphicFramePr/>
          <p:nvPr>
            <p:extLst>
              <p:ext uri="{D42A27DB-BD31-4B8C-83A1-F6EECF244321}">
                <p14:modId xmlns:p14="http://schemas.microsoft.com/office/powerpoint/2010/main" val="3209078988"/>
              </p:ext>
            </p:extLst>
          </p:nvPr>
        </p:nvGraphicFramePr>
        <p:xfrm>
          <a:off x="10332640" y="2096852"/>
          <a:ext cx="512313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476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87724" y="346951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Республиканский смотр-конкурс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9752" y="631776"/>
            <a:ext cx="92890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«Актив года»</a:t>
            </a:r>
            <a:endParaRPr lang="ru-RU" sz="3200" b="1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4098" name="Picture 2" descr="C:\My downloads\актив года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89655"/>
            <a:ext cx="5220072" cy="3478689"/>
          </a:xfrm>
          <a:prstGeom prst="rect">
            <a:avLst/>
          </a:prstGeom>
          <a:noFill/>
        </p:spPr>
      </p:pic>
      <p:pic>
        <p:nvPicPr>
          <p:cNvPr id="4099" name="Picture 3" descr="C:\My downloads\Актив года.jpg"/>
          <p:cNvPicPr>
            <a:picLocks noChangeAspect="1" noChangeArrowheads="1"/>
          </p:cNvPicPr>
          <p:nvPr/>
        </p:nvPicPr>
        <p:blipFill rotWithShape="1">
          <a:blip r:embed="rId4" cstate="print"/>
          <a:srcRect l="6849" r="41196"/>
          <a:stretch/>
        </p:blipFill>
        <p:spPr bwMode="auto">
          <a:xfrm>
            <a:off x="5940152" y="2924944"/>
            <a:ext cx="2412776" cy="3483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303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Лул\Desktop\abstraktnye-fony-dlya-prezentacii-volny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4603" r="6808" b="1390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30538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Республиканский фестиваль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3768" y="64563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«Инициатива»</a:t>
            </a:r>
            <a:endParaRPr lang="ru-RU" sz="2800" b="1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7171" name="Picture 3" descr="F:\Инициатива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759" y="1476627"/>
            <a:ext cx="3840109" cy="2878892"/>
          </a:xfrm>
          <a:prstGeom prst="rect">
            <a:avLst/>
          </a:prstGeom>
          <a:noFill/>
        </p:spPr>
      </p:pic>
      <p:pic>
        <p:nvPicPr>
          <p:cNvPr id="7170" name="Picture 2" descr="F:\Инициати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35" y="1556792"/>
            <a:ext cx="4322266" cy="3240360"/>
          </a:xfrm>
          <a:prstGeom prst="rect">
            <a:avLst/>
          </a:prstGeom>
          <a:noFill/>
        </p:spPr>
      </p:pic>
      <p:pic>
        <p:nvPicPr>
          <p:cNvPr id="7172" name="Picture 4" descr="F:\Инициатива2.jpg"/>
          <p:cNvPicPr>
            <a:picLocks noChangeAspect="1" noChangeArrowheads="1"/>
          </p:cNvPicPr>
          <p:nvPr/>
        </p:nvPicPr>
        <p:blipFill>
          <a:blip r:embed="rId5" cstate="print"/>
          <a:srcRect b="17395"/>
          <a:stretch>
            <a:fillRect/>
          </a:stretch>
        </p:blipFill>
        <p:spPr bwMode="auto">
          <a:xfrm>
            <a:off x="2771800" y="3933056"/>
            <a:ext cx="4258014" cy="2636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076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1259</Words>
  <Application>Microsoft Office PowerPoint</Application>
  <PresentationFormat>Экран (4:3)</PresentationFormat>
  <Paragraphs>358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Comic Sans MS</vt:lpstr>
      <vt:lpstr>Impact</vt:lpstr>
      <vt:lpstr>Times New Roman</vt:lpstr>
      <vt:lpstr>Wingdings</vt:lpstr>
      <vt:lpstr>Тема Office</vt:lpstr>
      <vt:lpstr>План работы  по развитию детского движения  в Республике Татарстан  на 2018-2019 учебный год</vt:lpstr>
      <vt:lpstr>Из Концепции развития детского общественного движения Республики Татарстан на 2014-2020 годы…</vt:lpstr>
      <vt:lpstr>Из Концепции развития детского общественного движения Республики Татарстан на 2014-2020 годы…</vt:lpstr>
      <vt:lpstr>Из Концепции развития детского общественного движения Республики Татарстан на 2014-2020 годы…</vt:lpstr>
      <vt:lpstr>Презентация PowerPoint</vt:lpstr>
      <vt:lpstr>Презентация PowerPoint</vt:lpstr>
      <vt:lpstr>Развитие детского движения в Республике Татарстан  1694 детских общественных организаций и ученических самоуправлений в образовательных организациях Республики Татарстан   299660  детей и подростков в детском движении РТ  (77% от общего количества обучающихся)   1139 педагогов-организаторов   51 куратор по детскому движению в муниципальных районах и городах РТ  8 республиканских профильных смен – более 1100 участников профильных смен –  активистов  детского движения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работы  по развитию детского движения  в Республике Татарстан  на 2018-2019 учебный год</dc:title>
  <dc:creator>Лул</dc:creator>
  <cp:lastModifiedBy>RAZINA</cp:lastModifiedBy>
  <cp:revision>22</cp:revision>
  <dcterms:created xsi:type="dcterms:W3CDTF">2018-11-15T15:24:32Z</dcterms:created>
  <dcterms:modified xsi:type="dcterms:W3CDTF">2019-01-21T19:41:57Z</dcterms:modified>
</cp:coreProperties>
</file>